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6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314" r:id="rId19"/>
    <p:sldId id="272" r:id="rId20"/>
    <p:sldId id="310" r:id="rId21"/>
    <p:sldId id="273" r:id="rId22"/>
    <p:sldId id="274" r:id="rId23"/>
    <p:sldId id="275" r:id="rId24"/>
    <p:sldId id="276" r:id="rId25"/>
    <p:sldId id="277" r:id="rId26"/>
    <p:sldId id="352" r:id="rId27"/>
    <p:sldId id="354" r:id="rId28"/>
    <p:sldId id="278" r:id="rId29"/>
    <p:sldId id="279" r:id="rId30"/>
    <p:sldId id="355" r:id="rId31"/>
    <p:sldId id="280" r:id="rId32"/>
    <p:sldId id="281" r:id="rId33"/>
    <p:sldId id="282" r:id="rId34"/>
    <p:sldId id="283" r:id="rId35"/>
    <p:sldId id="284" r:id="rId36"/>
    <p:sldId id="285" r:id="rId37"/>
    <p:sldId id="286" r:id="rId38"/>
    <p:sldId id="287" r:id="rId39"/>
    <p:sldId id="288" r:id="rId40"/>
    <p:sldId id="311" r:id="rId41"/>
    <p:sldId id="289" r:id="rId42"/>
    <p:sldId id="290" r:id="rId43"/>
    <p:sldId id="291" r:id="rId44"/>
    <p:sldId id="292" r:id="rId45"/>
    <p:sldId id="293" r:id="rId46"/>
    <p:sldId id="294" r:id="rId47"/>
    <p:sldId id="306" r:id="rId48"/>
    <p:sldId id="295" r:id="rId49"/>
    <p:sldId id="296" r:id="rId50"/>
    <p:sldId id="297" r:id="rId51"/>
    <p:sldId id="298" r:id="rId52"/>
    <p:sldId id="307" r:id="rId53"/>
    <p:sldId id="299" r:id="rId54"/>
    <p:sldId id="300" r:id="rId55"/>
    <p:sldId id="301" r:id="rId56"/>
    <p:sldId id="309" r:id="rId57"/>
    <p:sldId id="302" r:id="rId58"/>
    <p:sldId id="308" r:id="rId59"/>
    <p:sldId id="303" r:id="rId60"/>
    <p:sldId id="304" r:id="rId61"/>
    <p:sldId id="305"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6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it-IT" sz="4400" b="0" strike="noStrike" spc="-1">
                <a:solidFill>
                  <a:srgbClr val="000000"/>
                </a:solidFill>
                <a:latin typeface="Arial"/>
              </a:rPr>
              <a:t>Fai clic per spostare la diapositiva</a:t>
            </a: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it-IT" sz="2000" b="0" strike="noStrike" spc="-1">
                <a:solidFill>
                  <a:srgbClr val="000000"/>
                </a:solidFill>
                <a:latin typeface="Arial"/>
              </a:rPr>
              <a:t>Fai clic per modificare il formato delle note</a:t>
            </a:r>
          </a:p>
        </p:txBody>
      </p:sp>
      <p:sp>
        <p:nvSpPr>
          <p:cNvPr id="12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it-IT" sz="1400" b="0" strike="noStrike" spc="-1">
                <a:solidFill>
                  <a:srgbClr val="000000"/>
                </a:solidFill>
                <a:latin typeface="Times New Roman"/>
              </a:rPr>
              <a:t>&lt;intestazione&gt;</a:t>
            </a:r>
          </a:p>
        </p:txBody>
      </p:sp>
      <p:sp>
        <p:nvSpPr>
          <p:cNvPr id="126" name="PlaceHolder 4"/>
          <p:cNvSpPr>
            <a:spLocks noGrp="1"/>
          </p:cNvSpPr>
          <p:nvPr>
            <p:ph type="dt" idx="10"/>
          </p:nvPr>
        </p:nvSpPr>
        <p:spPr>
          <a:xfrm>
            <a:off x="4278960" y="0"/>
            <a:ext cx="3280680" cy="534240"/>
          </a:xfrm>
          <a:prstGeom prst="rect">
            <a:avLst/>
          </a:prstGeom>
          <a:noFill/>
          <a:ln w="0">
            <a:noFill/>
          </a:ln>
        </p:spPr>
        <p:txBody>
          <a:bodyPr lIns="0" tIns="0" rIns="0" bIns="0" anchor="t">
            <a:noAutofit/>
          </a:bodyPr>
          <a:lstStyle>
            <a:lvl1pPr indent="0" algn="r">
              <a:buNone/>
              <a:defRPr lang="it-IT" sz="1400" b="0" strike="noStrike" spc="-1">
                <a:solidFill>
                  <a:srgbClr val="000000"/>
                </a:solidFill>
                <a:latin typeface="Times New Roman"/>
              </a:defRPr>
            </a:lvl1pPr>
          </a:lstStyle>
          <a:p>
            <a:pPr indent="0" algn="r">
              <a:buNone/>
            </a:pPr>
            <a:r>
              <a:rPr lang="it-IT" sz="1400" b="0" strike="noStrike" spc="-1">
                <a:solidFill>
                  <a:srgbClr val="000000"/>
                </a:solidFill>
                <a:latin typeface="Times New Roman"/>
              </a:rPr>
              <a:t>&lt;data/ora&gt;</a:t>
            </a:r>
          </a:p>
        </p:txBody>
      </p:sp>
      <p:sp>
        <p:nvSpPr>
          <p:cNvPr id="127" name="PlaceHolder 5"/>
          <p:cNvSpPr>
            <a:spLocks noGrp="1"/>
          </p:cNvSpPr>
          <p:nvPr>
            <p:ph type="ftr" idx="11"/>
          </p:nvPr>
        </p:nvSpPr>
        <p:spPr>
          <a:xfrm>
            <a:off x="0" y="10157400"/>
            <a:ext cx="3280680" cy="534240"/>
          </a:xfrm>
          <a:prstGeom prst="rect">
            <a:avLst/>
          </a:prstGeom>
          <a:noFill/>
          <a:ln w="0">
            <a:noFill/>
          </a:ln>
        </p:spPr>
        <p:txBody>
          <a:bodyPr lIns="0" tIns="0" rIns="0" bIns="0" anchor="b">
            <a:noAutofit/>
          </a:bodyPr>
          <a:lstStyle>
            <a:lvl1pPr indent="0">
              <a:buNone/>
              <a:defRPr lang="it-IT" sz="1400" b="0" strike="noStrike" spc="-1">
                <a:solidFill>
                  <a:srgbClr val="000000"/>
                </a:solidFill>
                <a:latin typeface="Times New Roman"/>
              </a:defRPr>
            </a:lvl1pPr>
          </a:lstStyle>
          <a:p>
            <a:pPr indent="0">
              <a:buNone/>
            </a:pPr>
            <a:r>
              <a:rPr lang="it-IT" sz="1400" b="0" strike="noStrike" spc="-1">
                <a:solidFill>
                  <a:srgbClr val="000000"/>
                </a:solidFill>
                <a:latin typeface="Times New Roman"/>
              </a:rPr>
              <a:t>&lt;piè di pagina&gt;</a:t>
            </a:r>
          </a:p>
        </p:txBody>
      </p:sp>
      <p:sp>
        <p:nvSpPr>
          <p:cNvPr id="128" name="PlaceHolder 6"/>
          <p:cNvSpPr>
            <a:spLocks noGrp="1"/>
          </p:cNvSpPr>
          <p:nvPr>
            <p:ph type="sldNum" idx="12"/>
          </p:nvPr>
        </p:nvSpPr>
        <p:spPr>
          <a:xfrm>
            <a:off x="4278960" y="10157400"/>
            <a:ext cx="3280680" cy="534240"/>
          </a:xfrm>
          <a:prstGeom prst="rect">
            <a:avLst/>
          </a:prstGeom>
          <a:noFill/>
          <a:ln w="0">
            <a:noFill/>
          </a:ln>
        </p:spPr>
        <p:txBody>
          <a:bodyPr lIns="0" tIns="0" rIns="0" bIns="0" anchor="b">
            <a:noAutofit/>
          </a:bodyPr>
          <a:lstStyle>
            <a:lvl1pPr indent="0" algn="r">
              <a:buNone/>
              <a:defRPr lang="it-IT" sz="1400" b="0" strike="noStrike" spc="-1">
                <a:solidFill>
                  <a:srgbClr val="000000"/>
                </a:solidFill>
                <a:latin typeface="Times New Roman"/>
              </a:defRPr>
            </a:lvl1pPr>
          </a:lstStyle>
          <a:p>
            <a:pPr indent="0" algn="r">
              <a:buNone/>
            </a:pPr>
            <a:fld id="{D3411503-E5FE-478F-98AD-B5A0D313CE2F}" type="slidenum">
              <a:rPr lang="it-IT" sz="1400" b="0" strike="noStrike" spc="-1">
                <a:solidFill>
                  <a:srgbClr val="000000"/>
                </a:solidFill>
                <a:latin typeface="Times New Roman"/>
              </a:rPr>
              <a:pPr indent="0" algn="r">
                <a:buNone/>
              </a:pPr>
              <a:t>‹N›</a:t>
            </a:fld>
            <a:endParaRPr lang="it-IT"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noRot="1" noChangeAspect="1"/>
          </p:cNvSpPr>
          <p:nvPr>
            <p:ph type="sldImg"/>
          </p:nvPr>
        </p:nvSpPr>
        <p:spPr>
          <a:xfrm>
            <a:off x="685800" y="1143000"/>
            <a:ext cx="5484813" cy="3084513"/>
          </a:xfrm>
          <a:prstGeom prst="rect">
            <a:avLst/>
          </a:prstGeom>
          <a:ln w="0">
            <a:noFill/>
          </a:ln>
        </p:spPr>
      </p:sp>
      <p:sp>
        <p:nvSpPr>
          <p:cNvPr id="227"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28" name="PlaceHolder 3"/>
          <p:cNvSpPr>
            <a:spLocks noGrp="1"/>
          </p:cNvSpPr>
          <p:nvPr>
            <p:ph type="sldNum" idx="13"/>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7D7F56E9-A7FB-42E0-81A4-61B1E2D3CE8A}" type="slidenum">
              <a:rPr lang="it-IT" sz="1200" b="0" strike="noStrike" spc="-1">
                <a:solidFill>
                  <a:schemeClr val="dk1"/>
                </a:solidFill>
                <a:latin typeface="+mn-lt"/>
                <a:ea typeface="+mn-ea"/>
              </a:rPr>
              <a:pPr indent="0" algn="r" defTabSz="914400">
                <a:lnSpc>
                  <a:spcPct val="100000"/>
                </a:lnSpc>
                <a:buNone/>
                <a:tabLst>
                  <a:tab pos="0" algn="l"/>
                </a:tabLst>
              </a:pPr>
              <a:t>3</a:t>
            </a:fld>
            <a:endParaRPr lang="it-IT"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685800" y="1143000"/>
            <a:ext cx="5484960" cy="3084840"/>
          </a:xfrm>
          <a:prstGeom prst="rect">
            <a:avLst/>
          </a:prstGeom>
          <a:ln w="0">
            <a:noFill/>
          </a:ln>
        </p:spPr>
      </p:sp>
      <p:sp>
        <p:nvSpPr>
          <p:cNvPr id="254"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55" name="PlaceHolder 3"/>
          <p:cNvSpPr>
            <a:spLocks noGrp="1"/>
          </p:cNvSpPr>
          <p:nvPr>
            <p:ph type="sldNum" idx="22"/>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B5CC4829-95A5-4DD3-8982-E731FC978F6B}" type="slidenum">
              <a:rPr lang="it-IT" sz="1200" b="0" strike="noStrike" spc="-1">
                <a:solidFill>
                  <a:schemeClr val="dk1"/>
                </a:solidFill>
                <a:latin typeface="+mn-lt"/>
                <a:ea typeface="+mn-ea"/>
              </a:rPr>
              <a:pPr indent="0" algn="r" defTabSz="914400">
                <a:lnSpc>
                  <a:spcPct val="100000"/>
                </a:lnSpc>
                <a:buNone/>
                <a:tabLst>
                  <a:tab pos="0" algn="l"/>
                </a:tabLst>
              </a:pPr>
              <a:t>12</a:t>
            </a:fld>
            <a:endParaRPr lang="it-IT"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noRot="1" noChangeAspect="1"/>
          </p:cNvSpPr>
          <p:nvPr>
            <p:ph type="sldImg"/>
          </p:nvPr>
        </p:nvSpPr>
        <p:spPr>
          <a:xfrm>
            <a:off x="685800" y="1143000"/>
            <a:ext cx="5484813" cy="3084513"/>
          </a:xfrm>
          <a:prstGeom prst="rect">
            <a:avLst/>
          </a:prstGeom>
          <a:ln w="0">
            <a:noFill/>
          </a:ln>
        </p:spPr>
      </p:sp>
      <p:sp>
        <p:nvSpPr>
          <p:cNvPr id="230"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31" name="PlaceHolder 3"/>
          <p:cNvSpPr>
            <a:spLocks noGrp="1"/>
          </p:cNvSpPr>
          <p:nvPr>
            <p:ph type="sldNum" idx="14"/>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FA112C28-DF9A-4EA7-BB31-2710226481D3}" type="slidenum">
              <a:rPr lang="it-IT" sz="1200" b="0" strike="noStrike" spc="-1">
                <a:solidFill>
                  <a:schemeClr val="dk1"/>
                </a:solidFill>
                <a:latin typeface="+mn-lt"/>
                <a:ea typeface="+mn-ea"/>
              </a:rPr>
              <a:pPr indent="0" algn="r" defTabSz="914400">
                <a:lnSpc>
                  <a:spcPct val="100000"/>
                </a:lnSpc>
                <a:buNone/>
                <a:tabLst>
                  <a:tab pos="0" algn="l"/>
                </a:tabLst>
              </a:pPr>
              <a:t>4</a:t>
            </a:fld>
            <a:endParaRPr lang="it-IT"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noRot="1" noChangeAspect="1"/>
          </p:cNvSpPr>
          <p:nvPr>
            <p:ph type="sldImg"/>
          </p:nvPr>
        </p:nvSpPr>
        <p:spPr>
          <a:xfrm>
            <a:off x="685800" y="1143000"/>
            <a:ext cx="5484813" cy="3084513"/>
          </a:xfrm>
          <a:prstGeom prst="rect">
            <a:avLst/>
          </a:prstGeom>
          <a:ln w="0">
            <a:noFill/>
          </a:ln>
        </p:spPr>
      </p:sp>
      <p:sp>
        <p:nvSpPr>
          <p:cNvPr id="233"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34" name="PlaceHolder 3"/>
          <p:cNvSpPr>
            <a:spLocks noGrp="1"/>
          </p:cNvSpPr>
          <p:nvPr>
            <p:ph type="sldNum" idx="15"/>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16A37729-4D58-429B-B504-A367E535913A}" type="slidenum">
              <a:rPr lang="it-IT" sz="1200" b="0" strike="noStrike" spc="-1">
                <a:solidFill>
                  <a:schemeClr val="dk1"/>
                </a:solidFill>
                <a:latin typeface="+mn-lt"/>
                <a:ea typeface="+mn-ea"/>
              </a:rPr>
              <a:pPr indent="0" algn="r" defTabSz="914400">
                <a:lnSpc>
                  <a:spcPct val="100000"/>
                </a:lnSpc>
                <a:buNone/>
                <a:tabLst>
                  <a:tab pos="0" algn="l"/>
                </a:tabLst>
              </a:pPr>
              <a:t>5</a:t>
            </a:fld>
            <a:endParaRPr lang="it-IT"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noRot="1" noChangeAspect="1"/>
          </p:cNvSpPr>
          <p:nvPr>
            <p:ph type="sldImg"/>
          </p:nvPr>
        </p:nvSpPr>
        <p:spPr>
          <a:xfrm>
            <a:off x="685800" y="1143000"/>
            <a:ext cx="5484813" cy="3084513"/>
          </a:xfrm>
          <a:prstGeom prst="rect">
            <a:avLst/>
          </a:prstGeom>
          <a:ln w="0">
            <a:noFill/>
          </a:ln>
        </p:spPr>
      </p:sp>
      <p:sp>
        <p:nvSpPr>
          <p:cNvPr id="236"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37" name="PlaceHolder 3"/>
          <p:cNvSpPr>
            <a:spLocks noGrp="1"/>
          </p:cNvSpPr>
          <p:nvPr>
            <p:ph type="sldNum" idx="16"/>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B6BA74E9-535B-4411-9AB4-CD7374B8F116}" type="slidenum">
              <a:rPr lang="it-IT" sz="1200" b="0" strike="noStrike" spc="-1">
                <a:solidFill>
                  <a:schemeClr val="dk1"/>
                </a:solidFill>
                <a:latin typeface="+mn-lt"/>
                <a:ea typeface="+mn-ea"/>
              </a:rPr>
              <a:pPr indent="0" algn="r" defTabSz="914400">
                <a:lnSpc>
                  <a:spcPct val="100000"/>
                </a:lnSpc>
                <a:buNone/>
                <a:tabLst>
                  <a:tab pos="0" algn="l"/>
                </a:tabLst>
              </a:pPr>
              <a:t>6</a:t>
            </a:fld>
            <a:endParaRPr lang="it-IT"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noRot="1" noChangeAspect="1"/>
          </p:cNvSpPr>
          <p:nvPr>
            <p:ph type="sldImg"/>
          </p:nvPr>
        </p:nvSpPr>
        <p:spPr>
          <a:xfrm>
            <a:off x="685800" y="1143000"/>
            <a:ext cx="5484960" cy="3084840"/>
          </a:xfrm>
          <a:prstGeom prst="rect">
            <a:avLst/>
          </a:prstGeom>
          <a:ln w="0">
            <a:noFill/>
          </a:ln>
        </p:spPr>
      </p:sp>
      <p:sp>
        <p:nvSpPr>
          <p:cNvPr id="239"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40" name="PlaceHolder 3"/>
          <p:cNvSpPr>
            <a:spLocks noGrp="1"/>
          </p:cNvSpPr>
          <p:nvPr>
            <p:ph type="sldNum" idx="17"/>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4053C8A1-8755-48CF-A8EC-5E288AF19824}" type="slidenum">
              <a:rPr lang="it-IT" sz="1200" b="0" strike="noStrike" spc="-1">
                <a:solidFill>
                  <a:schemeClr val="dk1"/>
                </a:solidFill>
                <a:latin typeface="+mn-lt"/>
                <a:ea typeface="+mn-ea"/>
              </a:rPr>
              <a:pPr indent="0" algn="r" defTabSz="914400">
                <a:lnSpc>
                  <a:spcPct val="100000"/>
                </a:lnSpc>
                <a:buNone/>
                <a:tabLst>
                  <a:tab pos="0" algn="l"/>
                </a:tabLst>
              </a:pPr>
              <a:t>7</a:t>
            </a:fld>
            <a:endParaRPr lang="it-IT"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noRot="1" noChangeAspect="1"/>
          </p:cNvSpPr>
          <p:nvPr>
            <p:ph type="sldImg"/>
          </p:nvPr>
        </p:nvSpPr>
        <p:spPr>
          <a:xfrm>
            <a:off x="685800" y="1143000"/>
            <a:ext cx="5484960" cy="3084840"/>
          </a:xfrm>
          <a:prstGeom prst="rect">
            <a:avLst/>
          </a:prstGeom>
          <a:ln w="0">
            <a:noFill/>
          </a:ln>
        </p:spPr>
      </p:sp>
      <p:sp>
        <p:nvSpPr>
          <p:cNvPr id="242"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43" name="PlaceHolder 3"/>
          <p:cNvSpPr>
            <a:spLocks noGrp="1"/>
          </p:cNvSpPr>
          <p:nvPr>
            <p:ph type="sldNum" idx="18"/>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25504795-0401-4FCA-8BD1-8C8ABC0B0F44}" type="slidenum">
              <a:rPr lang="it-IT" sz="1200" b="0" strike="noStrike" spc="-1">
                <a:solidFill>
                  <a:schemeClr val="dk1"/>
                </a:solidFill>
                <a:latin typeface="+mn-lt"/>
                <a:ea typeface="+mn-ea"/>
              </a:rPr>
              <a:pPr indent="0" algn="r" defTabSz="914400">
                <a:lnSpc>
                  <a:spcPct val="100000"/>
                </a:lnSpc>
                <a:buNone/>
                <a:tabLst>
                  <a:tab pos="0" algn="l"/>
                </a:tabLst>
              </a:pPr>
              <a:t>8</a:t>
            </a:fld>
            <a:endParaRPr lang="it-IT"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noRot="1" noChangeAspect="1"/>
          </p:cNvSpPr>
          <p:nvPr>
            <p:ph type="sldImg"/>
          </p:nvPr>
        </p:nvSpPr>
        <p:spPr>
          <a:xfrm>
            <a:off x="685800" y="1143000"/>
            <a:ext cx="5484813" cy="3084513"/>
          </a:xfrm>
          <a:prstGeom prst="rect">
            <a:avLst/>
          </a:prstGeom>
          <a:ln w="0">
            <a:noFill/>
          </a:ln>
        </p:spPr>
      </p:sp>
      <p:sp>
        <p:nvSpPr>
          <p:cNvPr id="245"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46" name="PlaceHolder 3"/>
          <p:cNvSpPr>
            <a:spLocks noGrp="1"/>
          </p:cNvSpPr>
          <p:nvPr>
            <p:ph type="sldNum" idx="19"/>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711FAD33-EF6E-4B33-A935-1224F75EFD94}" type="slidenum">
              <a:rPr lang="it-IT" sz="1200" b="0" strike="noStrike" spc="-1">
                <a:solidFill>
                  <a:schemeClr val="dk1"/>
                </a:solidFill>
                <a:latin typeface="+mn-lt"/>
                <a:ea typeface="+mn-ea"/>
              </a:rPr>
              <a:pPr indent="0" algn="r" defTabSz="914400">
                <a:lnSpc>
                  <a:spcPct val="100000"/>
                </a:lnSpc>
                <a:buNone/>
                <a:tabLst>
                  <a:tab pos="0" algn="l"/>
                </a:tabLst>
              </a:pPr>
              <a:t>9</a:t>
            </a:fld>
            <a:endParaRPr lang="it-IT"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685800" y="1143000"/>
            <a:ext cx="5484813" cy="3084513"/>
          </a:xfrm>
          <a:prstGeom prst="rect">
            <a:avLst/>
          </a:prstGeom>
          <a:ln w="0">
            <a:noFill/>
          </a:ln>
        </p:spPr>
      </p:sp>
      <p:sp>
        <p:nvSpPr>
          <p:cNvPr id="248"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49" name="PlaceHolder 3"/>
          <p:cNvSpPr>
            <a:spLocks noGrp="1"/>
          </p:cNvSpPr>
          <p:nvPr>
            <p:ph type="sldNum" idx="20"/>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C0ED8AA9-2BC8-4EAD-B186-8B0BEC1B8EDD}" type="slidenum">
              <a:rPr lang="it-IT" sz="1200" b="0" strike="noStrike" spc="-1">
                <a:solidFill>
                  <a:schemeClr val="dk1"/>
                </a:solidFill>
                <a:latin typeface="+mn-lt"/>
                <a:ea typeface="+mn-ea"/>
              </a:rPr>
              <a:pPr indent="0" algn="r" defTabSz="914400">
                <a:lnSpc>
                  <a:spcPct val="100000"/>
                </a:lnSpc>
                <a:buNone/>
                <a:tabLst>
                  <a:tab pos="0" algn="l"/>
                </a:tabLst>
              </a:pPr>
              <a:t>10</a:t>
            </a:fld>
            <a:endParaRPr lang="it-IT"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noRot="1" noChangeAspect="1"/>
          </p:cNvSpPr>
          <p:nvPr>
            <p:ph type="sldImg"/>
          </p:nvPr>
        </p:nvSpPr>
        <p:spPr>
          <a:xfrm>
            <a:off x="685800" y="1143000"/>
            <a:ext cx="5484960" cy="3084840"/>
          </a:xfrm>
          <a:prstGeom prst="rect">
            <a:avLst/>
          </a:prstGeom>
          <a:ln w="0">
            <a:noFill/>
          </a:ln>
        </p:spPr>
      </p:sp>
      <p:sp>
        <p:nvSpPr>
          <p:cNvPr id="251"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it-IT" sz="1800" b="0" strike="noStrike" spc="-1">
              <a:solidFill>
                <a:srgbClr val="000000"/>
              </a:solidFill>
              <a:latin typeface="Arial"/>
            </a:endParaRPr>
          </a:p>
        </p:txBody>
      </p:sp>
      <p:sp>
        <p:nvSpPr>
          <p:cNvPr id="252" name="PlaceHolder 3"/>
          <p:cNvSpPr>
            <a:spLocks noGrp="1"/>
          </p:cNvSpPr>
          <p:nvPr>
            <p:ph type="sldNum" idx="21"/>
          </p:nvPr>
        </p:nvSpPr>
        <p:spPr>
          <a:xfrm>
            <a:off x="3884760" y="8685360"/>
            <a:ext cx="2970360" cy="457200"/>
          </a:xfrm>
          <a:prstGeom prst="rect">
            <a:avLst/>
          </a:prstGeom>
          <a:noFill/>
          <a:ln w="0">
            <a:noFill/>
          </a:ln>
        </p:spPr>
        <p:txBody>
          <a:bodyPr lIns="0" tIns="0" rIns="0" bIns="0" anchor="b">
            <a:noAutofit/>
          </a:bodyPr>
          <a:lstStyle>
            <a:lvl1pPr indent="0" algn="r" defTabSz="914400">
              <a:lnSpc>
                <a:spcPct val="100000"/>
              </a:lnSpc>
              <a:buNone/>
              <a:tabLst>
                <a:tab pos="0" algn="l"/>
              </a:tabLst>
              <a:defRPr lang="it-IT" sz="1200" b="0" strike="noStrike" spc="-1">
                <a:solidFill>
                  <a:schemeClr val="dk1"/>
                </a:solidFill>
                <a:latin typeface="+mn-lt"/>
                <a:ea typeface="+mn-ea"/>
              </a:defRPr>
            </a:lvl1pPr>
          </a:lstStyle>
          <a:p>
            <a:pPr indent="0" algn="r" defTabSz="914400">
              <a:lnSpc>
                <a:spcPct val="100000"/>
              </a:lnSpc>
              <a:buNone/>
              <a:tabLst>
                <a:tab pos="0" algn="l"/>
              </a:tabLst>
            </a:pPr>
            <a:fld id="{B68FF85D-CEA3-4CFB-A2A4-2372C1507FF0}" type="slidenum">
              <a:rPr lang="it-IT" sz="1200" b="0" strike="noStrike" spc="-1">
                <a:solidFill>
                  <a:schemeClr val="dk1"/>
                </a:solidFill>
                <a:latin typeface="+mn-lt"/>
                <a:ea typeface="+mn-ea"/>
              </a:rPr>
              <a:pPr indent="0" algn="r" defTabSz="914400">
                <a:lnSpc>
                  <a:spcPct val="100000"/>
                </a:lnSpc>
                <a:buNone/>
                <a:tabLst>
                  <a:tab pos="0" algn="l"/>
                </a:tabLst>
              </a:pPr>
              <a:t>11</a:t>
            </a:fld>
            <a:endParaRPr lang="it-IT"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A0DB5F8B-4B87-4491-B056-B3C9DC8F9243}" type="slidenum">
              <a:rPr/>
              <a:pPr/>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010D6B02-16D4-47A3-9137-BE68DFD413F7}" type="slidenum">
              <a:rPr/>
              <a:pPr/>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3D0D2832-8F7D-48F1-9D85-5E86F0BEB333}" type="slidenum">
              <a:rPr/>
              <a:pPr/>
              <a:t>‹N›</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6C360380-886F-4103-BB9F-8220DB1311F4}" type="slidenum">
              <a:rPr/>
              <a:pPr/>
              <a:t>‹N›</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D1B25902-6954-43E4-8504-10451C0B1BCD}" type="slidenum">
              <a:rPr/>
              <a:pPr/>
              <a:t>‹N›</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5D77119-9F42-4D86-A32D-EC874238A010}" type="slidenum">
              <a:rPr/>
              <a:pPr/>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16A7F4C-8114-4488-8DE1-F92875BE1A50}" type="slidenum">
              <a:rPr/>
              <a:pPr/>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1189FA79-2AE5-4CCA-A5FF-CF1B4BAB8E5B}" type="slidenum">
              <a:rPr/>
              <a:pPr/>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28A26101-4F6B-4428-B00D-1E1B61DFBFF7}" type="slidenum">
              <a:rPr/>
              <a:pPr/>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8DF0006F-0C6B-4D83-8225-1B1DB303A7B7}" type="slidenum">
              <a:rPr/>
              <a:pPr/>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A962D6E-B063-4E87-BAA3-ED7774C827CE}" type="slidenum">
              <a:rPr/>
              <a:pPr/>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390CBCDF-8D22-477C-86BF-90E39002FDDE}" type="slidenum">
              <a:rPr/>
              <a:pPr/>
              <a:t>‹N›</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DB2E8EC-1F94-4BEB-BCCC-D618D7D49E89}" type="slidenum">
              <a:rPr/>
              <a:pPr/>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4BEB0CB5-49C7-4405-A894-0B0FF0BE1017}" type="slidenum">
              <a:rPr/>
              <a:pPr/>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7F9F6971-DD2E-4207-A26E-E9D2EB319085}" type="slidenum">
              <a:rPr/>
              <a:pPr/>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1147704E-81E2-4386-9DE7-1B6D24E16564}" type="slidenum">
              <a:rPr/>
              <a:pPr/>
              <a:t>‹N›</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5D75CB2B-07C8-41A1-AC50-C5637184B014}" type="slidenum">
              <a:rPr/>
              <a:pPr/>
              <a:t>‹N›</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4C625855-8CB9-47DD-99A2-CBBC4B5C4DD7}" type="slidenum">
              <a:rPr/>
              <a:pPr/>
              <a:t>‹N›</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F6222FA8-09B2-4F10-AEDB-EBAD0164E217}" type="slidenum">
              <a:rPr/>
              <a:pPr/>
              <a:t>‹N›</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9CC4494A-7D40-4F73-9B1D-882C76517B38}" type="slidenum">
              <a:rPr/>
              <a:pPr/>
              <a:t>‹N›</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EB748DB9-5300-4D2B-967D-14BF6CF6E79E}" type="slidenum">
              <a:rPr/>
              <a:pPr/>
              <a:t>‹N›</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8C6E26E9-DF20-4150-89BA-5CBFA55B2853}" type="slidenum">
              <a:rPr/>
              <a:pPr/>
              <a:t>‹N›</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4349666-25B4-488B-9989-6D05CB9C310E}" type="slidenum">
              <a:rPr/>
              <a:pPr/>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CA8034EE-2F66-4F2A-B219-0D399E7C7758}" type="slidenum">
              <a:rPr/>
              <a:pPr/>
              <a:t>‹N›</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F750847D-B16C-4A61-B353-4B9B4F961CAE}" type="slidenum">
              <a:rPr/>
              <a:pPr/>
              <a:t>‹N›</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7573F2C8-2FF6-4A3B-BC52-BA7904A30AF0}" type="slidenum">
              <a:rPr/>
              <a:pPr/>
              <a:t>‹N›</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477BCDE8-A124-40BC-9A7D-B4312B1C9EDD}" type="slidenum">
              <a:rPr/>
              <a:pPr/>
              <a:t>‹N›</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680CBC7C-7C76-45B7-945A-3762B791E6E7}" type="slidenum">
              <a:rPr/>
              <a:pPr/>
              <a:t>‹N›</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5BCA8F77-E971-4E68-AEA4-26F2C7608DC0}" type="slidenum">
              <a:rPr/>
              <a:pPr/>
              <a:t>‹N›</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34EAF885-D396-4EF7-9998-BFD35105B9E3}" type="slidenum">
              <a:rPr/>
              <a:pPr/>
              <a:t>‹N›</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6ACB086-B3DF-4B80-957D-2E0974ED5209}" type="slidenum">
              <a:rPr/>
              <a:pPr/>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E37F00DD-A0FA-4F89-9D0B-1A08A0679EED}" type="slidenum">
              <a:rPr/>
              <a:pPr/>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D200DA7F-3561-4630-AAB5-84B697B6F8F7}" type="slidenum">
              <a:rPr/>
              <a:pPr/>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2DA388D-FAB7-4221-A3BD-6BDCE3EA5704}" type="slidenum">
              <a:rPr/>
              <a:pPr/>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3C25E5E-4322-438E-9D39-385401F4EC28}" type="slidenum">
              <a:rPr/>
              <a:pPr/>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5BCAD521-1037-4FEB-9A4E-42579E188F63}" type="slidenum">
              <a:rPr/>
              <a:pPr/>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AE3F3"/>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it-IT" sz="1400" b="0" strike="noStrike" spc="-1">
                <a:solidFill>
                  <a:srgbClr val="000000"/>
                </a:solidFill>
                <a:latin typeface="Times New Roman"/>
              </a:defRPr>
            </a:lvl1pPr>
          </a:lstStyle>
          <a:p>
            <a:pPr indent="0" algn="ctr">
              <a:lnSpc>
                <a:spcPct val="100000"/>
              </a:lnSpc>
              <a:buNone/>
              <a:tabLst>
                <a:tab pos="0" algn="l"/>
              </a:tabLst>
            </a:pPr>
            <a:r>
              <a:rPr lang="it-IT" sz="1400" b="0" strike="noStrike" spc="-1">
                <a:solidFill>
                  <a:srgbClr val="000000"/>
                </a:solidFill>
                <a:latin typeface="Times New Roman"/>
              </a:rPr>
              <a:t> </a:t>
            </a:r>
          </a:p>
        </p:txBody>
      </p:sp>
      <p:sp>
        <p:nvSpPr>
          <p:cNvPr id="6" name="PlaceHolder 2"/>
          <p:cNvSpPr>
            <a:spLocks noGrp="1"/>
          </p:cNvSpPr>
          <p:nvPr>
            <p:ph type="sldNum" idx="2"/>
          </p:nvPr>
        </p:nvSpPr>
        <p:spPr>
          <a:xfrm>
            <a:off x="8610480" y="6356520"/>
            <a:ext cx="2741760" cy="363600"/>
          </a:xfrm>
          <a:prstGeom prst="rect">
            <a:avLst/>
          </a:prstGeom>
          <a:noFill/>
          <a:ln w="0">
            <a:noFill/>
          </a:ln>
        </p:spPr>
        <p:txBody>
          <a:bodyPr lIns="90000" tIns="45000" rIns="90000" bIns="45000" anchor="ctr">
            <a:noAutofit/>
          </a:bodyPr>
          <a:lstStyle>
            <a:lvl1pPr indent="0" algn="r" defTabSz="914400">
              <a:lnSpc>
                <a:spcPct val="100000"/>
              </a:lnSpc>
              <a:buNone/>
              <a:tabLst>
                <a:tab pos="0" algn="l"/>
              </a:tabLst>
              <a:defRPr lang="it-IT" sz="1200" b="0" strike="noStrike" spc="-1">
                <a:solidFill>
                  <a:schemeClr val="dk1">
                    <a:tint val="75000"/>
                  </a:schemeClr>
                </a:solidFill>
                <a:latin typeface="Calibri"/>
              </a:defRPr>
            </a:lvl1pPr>
          </a:lstStyle>
          <a:p>
            <a:pPr indent="0" algn="r" defTabSz="914400">
              <a:lnSpc>
                <a:spcPct val="100000"/>
              </a:lnSpc>
              <a:buNone/>
              <a:tabLst>
                <a:tab pos="0" algn="l"/>
              </a:tabLst>
            </a:pPr>
            <a:fld id="{EC5E4A2D-A47D-42C6-88A0-E01F7CA5D9A5}" type="slidenum">
              <a:rPr lang="it-IT" sz="1200" b="0" strike="noStrike" spc="-1">
                <a:solidFill>
                  <a:schemeClr val="dk1">
                    <a:tint val="75000"/>
                  </a:schemeClr>
                </a:solidFill>
                <a:latin typeface="Calibri"/>
              </a:rPr>
              <a:pPr indent="0" algn="r" defTabSz="914400">
                <a:lnSpc>
                  <a:spcPct val="100000"/>
                </a:lnSpc>
                <a:buNone/>
                <a:tabLst>
                  <a:tab pos="0" algn="l"/>
                </a:tabLst>
              </a:pPr>
              <a:t>‹N›</a:t>
            </a:fld>
            <a:endParaRPr lang="it-IT" sz="1200" b="0" strike="noStrike" spc="-1">
              <a:solidFill>
                <a:srgbClr val="000000"/>
              </a:solidFill>
              <a:latin typeface="Times New Roman"/>
            </a:endParaRPr>
          </a:p>
        </p:txBody>
      </p:sp>
      <p:sp>
        <p:nvSpPr>
          <p:cNvPr id="2" name="PlaceHolder 3"/>
          <p:cNvSpPr>
            <a:spLocks noGrp="1"/>
          </p:cNvSpPr>
          <p:nvPr>
            <p:ph type="dt" idx="3"/>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it-IT" sz="1400" b="0" strike="noStrike" spc="-1">
                <a:solidFill>
                  <a:srgbClr val="000000"/>
                </a:solidFill>
                <a:latin typeface="Times New Roman"/>
              </a:defRPr>
            </a:lvl1pPr>
          </a:lstStyle>
          <a:p>
            <a:pPr indent="0">
              <a:buNone/>
            </a:pPr>
            <a:r>
              <a:rPr lang="it-IT" sz="1400" b="0" strike="noStrike" spc="-1">
                <a:solidFill>
                  <a:srgbClr val="000000"/>
                </a:solidFill>
                <a:latin typeface="Times New Roman"/>
              </a:rPr>
              <a:t> </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it-IT" sz="4400" b="0" strike="noStrike" spc="-1">
                <a:solidFill>
                  <a:srgbClr val="000000"/>
                </a:solidFill>
                <a:latin typeface="Arial"/>
              </a:rPr>
              <a:t>Fai clic per modificare il formato del testo del titolo</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20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AE3F3"/>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it-IT" sz="1400" b="0" strike="noStrike" spc="-1">
                <a:solidFill>
                  <a:srgbClr val="000000"/>
                </a:solidFill>
                <a:latin typeface="Times New Roman"/>
              </a:defRPr>
            </a:lvl1pPr>
          </a:lstStyle>
          <a:p>
            <a:pPr indent="0" algn="ctr">
              <a:lnSpc>
                <a:spcPct val="100000"/>
              </a:lnSpc>
              <a:buNone/>
              <a:tabLst>
                <a:tab pos="0" algn="l"/>
              </a:tabLst>
            </a:pPr>
            <a:r>
              <a:rPr lang="it-IT" sz="1400" b="0" strike="noStrike" spc="-1">
                <a:solidFill>
                  <a:srgbClr val="000000"/>
                </a:solidFill>
                <a:latin typeface="Times New Roman"/>
              </a:rPr>
              <a:t>&lt;piè di pagina&gt;</a:t>
            </a:r>
          </a:p>
        </p:txBody>
      </p:sp>
      <p:sp>
        <p:nvSpPr>
          <p:cNvPr id="42" name="PlaceHolder 2"/>
          <p:cNvSpPr>
            <a:spLocks noGrp="1"/>
          </p:cNvSpPr>
          <p:nvPr>
            <p:ph type="sldNum" idx="5"/>
          </p:nvPr>
        </p:nvSpPr>
        <p:spPr>
          <a:xfrm>
            <a:off x="8610480" y="6356520"/>
            <a:ext cx="2741760" cy="363600"/>
          </a:xfrm>
          <a:prstGeom prst="rect">
            <a:avLst/>
          </a:prstGeom>
          <a:noFill/>
          <a:ln w="0">
            <a:noFill/>
          </a:ln>
        </p:spPr>
        <p:txBody>
          <a:bodyPr lIns="90000" tIns="45000" rIns="90000" bIns="45000" anchor="ctr">
            <a:noAutofit/>
          </a:bodyPr>
          <a:lstStyle>
            <a:lvl1pPr indent="0" algn="r" defTabSz="914400">
              <a:lnSpc>
                <a:spcPct val="100000"/>
              </a:lnSpc>
              <a:buNone/>
              <a:tabLst>
                <a:tab pos="0" algn="l"/>
              </a:tabLst>
              <a:defRPr lang="it-IT" sz="1200" b="0" strike="noStrike" spc="-1">
                <a:solidFill>
                  <a:schemeClr val="dk1">
                    <a:tint val="75000"/>
                  </a:schemeClr>
                </a:solidFill>
                <a:latin typeface="Calibri"/>
              </a:defRPr>
            </a:lvl1pPr>
          </a:lstStyle>
          <a:p>
            <a:pPr indent="0" algn="r" defTabSz="914400">
              <a:lnSpc>
                <a:spcPct val="100000"/>
              </a:lnSpc>
              <a:buNone/>
              <a:tabLst>
                <a:tab pos="0" algn="l"/>
              </a:tabLst>
            </a:pPr>
            <a:fld id="{71DA86F9-2354-4E1A-9209-18DE561DF3E9}" type="slidenum">
              <a:rPr lang="it-IT" sz="1200" b="0" strike="noStrike" spc="-1">
                <a:solidFill>
                  <a:schemeClr val="dk1">
                    <a:tint val="75000"/>
                  </a:schemeClr>
                </a:solidFill>
                <a:latin typeface="Calibri"/>
              </a:rPr>
              <a:pPr indent="0" algn="r" defTabSz="914400">
                <a:lnSpc>
                  <a:spcPct val="100000"/>
                </a:lnSpc>
                <a:buNone/>
                <a:tabLst>
                  <a:tab pos="0" algn="l"/>
                </a:tabLst>
              </a:pPr>
              <a:t>‹N›</a:t>
            </a:fld>
            <a:endParaRPr lang="it-IT" sz="1200" b="0" strike="noStrike" spc="-1">
              <a:solidFill>
                <a:srgbClr val="000000"/>
              </a:solidFill>
              <a:latin typeface="Times New Roman"/>
            </a:endParaRPr>
          </a:p>
        </p:txBody>
      </p:sp>
      <p:sp>
        <p:nvSpPr>
          <p:cNvPr id="43" name="PlaceHolder 3"/>
          <p:cNvSpPr>
            <a:spLocks noGrp="1"/>
          </p:cNvSpPr>
          <p:nvPr>
            <p:ph type="dt" idx="6"/>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it-IT" sz="1400" b="0" strike="noStrike" spc="-1">
                <a:solidFill>
                  <a:srgbClr val="000000"/>
                </a:solidFill>
                <a:latin typeface="Times New Roman"/>
              </a:defRPr>
            </a:lvl1pPr>
          </a:lstStyle>
          <a:p>
            <a:pPr indent="0">
              <a:buNone/>
            </a:pPr>
            <a:r>
              <a:rPr lang="it-IT" sz="1400" b="0" strike="noStrike" spc="-1">
                <a:solidFill>
                  <a:srgbClr val="000000"/>
                </a:solidFill>
                <a:latin typeface="Times New Roman"/>
              </a:rPr>
              <a:t>&lt;data/ora&gt;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it-IT" sz="4400" b="0" strike="noStrike" spc="-1">
                <a:solidFill>
                  <a:srgbClr val="000000"/>
                </a:solidFill>
                <a:latin typeface="Arial"/>
              </a:rPr>
              <a:t>Fai clic per modificare il formato del testo del titolo</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20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AE3F3"/>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it-IT" sz="1400" b="0" strike="noStrike" spc="-1">
                <a:solidFill>
                  <a:srgbClr val="000000"/>
                </a:solidFill>
                <a:latin typeface="Times New Roman"/>
              </a:defRPr>
            </a:lvl1pPr>
          </a:lstStyle>
          <a:p>
            <a:pPr indent="0" algn="ctr">
              <a:lnSpc>
                <a:spcPct val="100000"/>
              </a:lnSpc>
              <a:buNone/>
              <a:tabLst>
                <a:tab pos="0" algn="l"/>
              </a:tabLst>
            </a:pPr>
            <a:r>
              <a:rPr lang="it-IT" sz="1400" b="0" strike="noStrike" spc="-1">
                <a:solidFill>
                  <a:srgbClr val="000000"/>
                </a:solidFill>
                <a:latin typeface="Times New Roman"/>
              </a:rPr>
              <a:t>&lt;piè di pagina&gt;</a:t>
            </a:r>
          </a:p>
        </p:txBody>
      </p:sp>
      <p:sp>
        <p:nvSpPr>
          <p:cNvPr id="83" name="PlaceHolder 2"/>
          <p:cNvSpPr>
            <a:spLocks noGrp="1"/>
          </p:cNvSpPr>
          <p:nvPr>
            <p:ph type="sldNum" idx="8"/>
          </p:nvPr>
        </p:nvSpPr>
        <p:spPr>
          <a:xfrm>
            <a:off x="8610480" y="6356520"/>
            <a:ext cx="2741760" cy="363600"/>
          </a:xfrm>
          <a:prstGeom prst="rect">
            <a:avLst/>
          </a:prstGeom>
          <a:noFill/>
          <a:ln w="0">
            <a:noFill/>
          </a:ln>
        </p:spPr>
        <p:txBody>
          <a:bodyPr lIns="90000" tIns="45000" rIns="90000" bIns="45000" anchor="ctr">
            <a:noAutofit/>
          </a:bodyPr>
          <a:lstStyle>
            <a:lvl1pPr indent="0" algn="r" defTabSz="914400">
              <a:lnSpc>
                <a:spcPct val="100000"/>
              </a:lnSpc>
              <a:buNone/>
              <a:tabLst>
                <a:tab pos="0" algn="l"/>
              </a:tabLst>
              <a:defRPr lang="it-IT" sz="1200" b="0" strike="noStrike" spc="-1">
                <a:solidFill>
                  <a:schemeClr val="dk1">
                    <a:tint val="75000"/>
                  </a:schemeClr>
                </a:solidFill>
                <a:latin typeface="Calibri"/>
              </a:defRPr>
            </a:lvl1pPr>
          </a:lstStyle>
          <a:p>
            <a:pPr indent="0" algn="r" defTabSz="914400">
              <a:lnSpc>
                <a:spcPct val="100000"/>
              </a:lnSpc>
              <a:buNone/>
              <a:tabLst>
                <a:tab pos="0" algn="l"/>
              </a:tabLst>
            </a:pPr>
            <a:fld id="{EB525272-E350-4FE1-90A2-6A0D774A16E5}" type="slidenum">
              <a:rPr lang="it-IT" sz="1200" b="0" strike="noStrike" spc="-1">
                <a:solidFill>
                  <a:schemeClr val="dk1">
                    <a:tint val="75000"/>
                  </a:schemeClr>
                </a:solidFill>
                <a:latin typeface="Calibri"/>
              </a:rPr>
              <a:pPr indent="0" algn="r" defTabSz="914400">
                <a:lnSpc>
                  <a:spcPct val="100000"/>
                </a:lnSpc>
                <a:buNone/>
                <a:tabLst>
                  <a:tab pos="0" algn="l"/>
                </a:tabLst>
              </a:pPr>
              <a:t>‹N›</a:t>
            </a:fld>
            <a:endParaRPr lang="it-IT" sz="1200" b="0" strike="noStrike" spc="-1">
              <a:solidFill>
                <a:srgbClr val="000000"/>
              </a:solidFill>
              <a:latin typeface="Times New Roman"/>
            </a:endParaRPr>
          </a:p>
        </p:txBody>
      </p:sp>
      <p:sp>
        <p:nvSpPr>
          <p:cNvPr id="84" name="PlaceHolder 3"/>
          <p:cNvSpPr>
            <a:spLocks noGrp="1"/>
          </p:cNvSpPr>
          <p:nvPr>
            <p:ph type="dt" idx="9"/>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it-IT" sz="1400" b="0" strike="noStrike" spc="-1">
                <a:solidFill>
                  <a:srgbClr val="000000"/>
                </a:solidFill>
                <a:latin typeface="Times New Roman"/>
              </a:defRPr>
            </a:lvl1pPr>
          </a:lstStyle>
          <a:p>
            <a:pPr indent="0">
              <a:buNone/>
            </a:pPr>
            <a:r>
              <a:rPr lang="it-IT" sz="1400" b="0" strike="noStrike" spc="-1">
                <a:solidFill>
                  <a:srgbClr val="000000"/>
                </a:solidFill>
                <a:latin typeface="Times New Roman"/>
              </a:rPr>
              <a:t>&lt;data/ora&gt;</a:t>
            </a:r>
          </a:p>
        </p:txBody>
      </p:sp>
      <p:sp>
        <p:nvSpPr>
          <p:cNvPr id="8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it-IT" sz="4400" b="0" strike="noStrike" spc="-1">
                <a:solidFill>
                  <a:srgbClr val="000000"/>
                </a:solidFill>
                <a:latin typeface="Arial"/>
              </a:rPr>
              <a:t>Fai clic per modificare il formato del testo del titolo</a:t>
            </a: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20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spid.gov.it/cos-e-spid/come-attivare-spid/"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spid.gov.it/cos-e-spid/come-scegliere-tra-gli-idp/"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hyperlink" Target="http://www.inps.i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agid.gov.it/it/piattaforme/nodo-eidas-italiano"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cartaidentita.interno.gov.it/info-utili/firma-con-cie/"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rtaidentita.interno.gov.it/info-utili-per-i-cittadini/cie-id/" TargetMode="External"/><Relationship Id="rId2" Type="http://schemas.openxmlformats.org/officeDocument/2006/relationships/hyperlink" Target="https://www.cartaidentita.interno.gov.it/info-utili-per-i-cittadini/software-cie/" TargetMode="External"/><Relationship Id="rId1" Type="http://schemas.openxmlformats.org/officeDocument/2006/relationships/slideLayout" Target="../slideLayouts/slideLayout25.xml"/><Relationship Id="rId5" Type="http://schemas.openxmlformats.org/officeDocument/2006/relationships/hyperlink" Target="https://apps.apple.com/it/app/ciesign/id1539026284" TargetMode="External"/><Relationship Id="rId4" Type="http://schemas.openxmlformats.org/officeDocument/2006/relationships/hyperlink" Target="https://play.google.com/store/apps/details?id=it.ipzs.ciesign&amp;hl=it&amp;gl=U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istemats1.sanita.finanze.it/portale/tessera-sanitari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cimitero-orbassano.geo.pa.it/" TargetMode="External"/><Relationship Id="rId3" Type="http://schemas.openxmlformats.org/officeDocument/2006/relationships/hyperlink" Target="https://orbassano.trasparenza-valutazione-merito.it/web/trasparenza/dettaglio-albo-pretorio?p_p_id=jcitygovmenutrasversaleleftcolumn_WAR_jcitygovalbiportlet&amp;p_p_lifecycle=0&amp;p_p_state=normal&amp;p_p_mode=view&amp;_jcitygovmenutrasversaleleftcolumn_WAR_jcitygovalbiportlet_current-page-parent=0&amp;_jcitygovmenutrasversaleleftcolumn_WAR_jcitygovalbiportlet_current-page=458" TargetMode="External"/><Relationship Id="rId7" Type="http://schemas.openxmlformats.org/officeDocument/2006/relationships/hyperlink" Target="https://www.comune.orbassano.to.it/it/page/elezioni-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ormattiva.it/" TargetMode="External"/><Relationship Id="rId5" Type="http://schemas.openxmlformats.org/officeDocument/2006/relationships/hyperlink" Target="https://orbassano.trasparenza-valutazione-merito.it/web/trasparenza/dettaglio-albo-pretorio?p_p_id=jcitygovmenutrasversaleleftcolumn_WAR_jcitygovalbiportlet&amp;p_p_lifecycle=0&amp;p_p_state=normal&amp;p_p_mode=view&amp;p_p_col_id=column-2&amp;p_p_col_count=1&amp;_jcitygovmenutra" TargetMode="External"/><Relationship Id="rId4" Type="http://schemas.openxmlformats.org/officeDocument/2006/relationships/hyperlink" Target="http://www.gazzettaufficiale.it/" TargetMode="External"/><Relationship Id="rId9" Type="http://schemas.openxmlformats.org/officeDocument/2006/relationships/hyperlink" Target="https://www.youtube.com/results?search_query=orbassano+consiglio+comunal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hyperlink" Target="file:///C:\Users\morre\Desktop\20269999%20Spid\Esempi\Prova.pdf.p7m" TargetMode="External"/><Relationship Id="rId2" Type="http://schemas.openxmlformats.org/officeDocument/2006/relationships/hyperlink" Target="file:///C:\Users\morre\Desktop\20269999%20Spid\Esempi\Prova.docx.p7m" TargetMode="Externa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file:///C:\Users\morre\Desktop\20269999%20Spid\Esempi\Prova-signed.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hyperlink" Target="http://www.gazzettaufficiale.it/" TargetMode="Externa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login.libero.it/?ref=hpl-hd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sbam.medialibrary.it/home/index.asp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login.aruba.it/auth/realms/pec/protocol/openid-connect/auth" TargetMode="Externa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hyperlink" Target="http://www.inipec.gov.it/" TargetMode="External"/><Relationship Id="rId2" Type="http://schemas.openxmlformats.org/officeDocument/2006/relationships/hyperlink" Target="http://www.indicepa.gov.it/" TargetMode="External"/><Relationship Id="rId1" Type="http://schemas.openxmlformats.org/officeDocument/2006/relationships/slideLayout" Target="../slideLayouts/slideLayout13.xml"/><Relationship Id="rId5" Type="http://schemas.openxmlformats.org/officeDocument/2006/relationships/hyperlink" Target="https://domiciliodigitale.gov.it/dgit/home/public/" TargetMode="External"/><Relationship Id="rId4" Type="http://schemas.openxmlformats.org/officeDocument/2006/relationships/hyperlink" Target="https://www.inipec.gov.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istemapiemonte.it/cms/privati/salut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nagrafenazionale.interno.it/area-cittadino/cambio-di-residenza/" TargetMode="External"/><Relationship Id="rId5" Type="http://schemas.openxmlformats.org/officeDocument/2006/relationships/hyperlink" Target="https://secure.sistemapiemonte.it/asturd/home" TargetMode="External"/><Relationship Id="rId4" Type="http://schemas.openxmlformats.org/officeDocument/2006/relationships/hyperlink" Target="https://servizi.regione.piemonte.it/catalogo/prenotazione-visite-esami"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ioapp.it/" TargetMode="Externa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erviziweb2.inps.it/ServiziCittadino/servlet/%20https:/serviziweb2.inps.it/PassiWeb/SAMLidp?fedEntity=AE730" TargetMode="External"/><Relationship Id="rId2" Type="http://schemas.openxmlformats.org/officeDocument/2006/relationships/hyperlink" Target="https://www.agenziaentrate.gov.it/portale/home" TargetMode="Externa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hyperlink" Target="https://www.inps.it/it/it/avvisi-bandi-e-fatturazione/welfare-assistenza-e-mutualita/welfare-bandi/welfare-bandi-nuovi.html" TargetMode="External"/><Relationship Id="rId2" Type="http://schemas.openxmlformats.org/officeDocument/2006/relationships/hyperlink" Target="https://serviziweb2.inps.it/WelfareClickDomandaWeb/"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anagrafenazionale.interno.it/servizi-anagrafici/" TargetMode="External"/><Relationship Id="rId2" Type="http://schemas.openxmlformats.org/officeDocument/2006/relationships/hyperlink" Target="https://www.anagrafenazionale.interno.it/area-cittadino/certificati/"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tvdream.net/web-tv/paesi/" TargetMode="External"/><Relationship Id="rId2" Type="http://schemas.openxmlformats.org/officeDocument/2006/relationships/hyperlink" Target="http://radio.garden/" TargetMode="External"/><Relationship Id="rId1" Type="http://schemas.openxmlformats.org/officeDocument/2006/relationships/slideLayout" Target="../slideLayouts/slideLayout1.xml"/><Relationship Id="rId6" Type="http://schemas.openxmlformats.org/officeDocument/2006/relationships/hyperlink" Target="https://www.vesselfinder.com/it" TargetMode="External"/><Relationship Id="rId5" Type="http://schemas.openxmlformats.org/officeDocument/2006/relationships/hyperlink" Target="https://www.flightradar24.com/" TargetMode="External"/><Relationship Id="rId4" Type="http://schemas.openxmlformats.org/officeDocument/2006/relationships/hyperlink" Target="https://terremoti.ingv.i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agid.gov.it/it" TargetMode="External"/><Relationship Id="rId7" Type="http://schemas.openxmlformats.org/officeDocument/2006/relationships/hyperlink" Target="http://www.agid.gov.i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spid.gov.it/" TargetMode="External"/><Relationship Id="rId5" Type="http://schemas.openxmlformats.org/officeDocument/2006/relationships/hyperlink" Target="https://www.agid.gov.it/it/agenzia/progetti-pon-governance/italia-login-casa-del-cittadino" TargetMode="External"/><Relationship Id="rId4" Type="http://schemas.openxmlformats.org/officeDocument/2006/relationships/hyperlink" Target="http://www.agid.gov.it/agenda-digitale/agenda-digitale-italian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normattiva.it/uri-res/N2Ls?urn:nir:stato:decreto%20legislativo:2010-12-30;235" TargetMode="External"/><Relationship Id="rId3" Type="http://schemas.openxmlformats.org/officeDocument/2006/relationships/hyperlink" Target="https://www.bosettiegatti.eu/info/norme/statali/2000_0445.htm" TargetMode="External"/><Relationship Id="rId7" Type="http://schemas.openxmlformats.org/officeDocument/2006/relationships/hyperlink" Target="https://it.wikipedia.org/wiki/Pubblica_amministrazione_(ordinamento_italiano)"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it.wikipedia.org/wiki/Informatica" TargetMode="External"/><Relationship Id="rId11" Type="http://schemas.openxmlformats.org/officeDocument/2006/relationships/image" Target="../media/image5.png"/><Relationship Id="rId5" Type="http://schemas.openxmlformats.org/officeDocument/2006/relationships/hyperlink" Target="https://it.wikipedia.org/wiki/Repubblica_Italiana" TargetMode="External"/><Relationship Id="rId10" Type="http://schemas.openxmlformats.org/officeDocument/2006/relationships/hyperlink" Target="http://www.agid.gov.it/" TargetMode="External"/><Relationship Id="rId4" Type="http://schemas.openxmlformats.org/officeDocument/2006/relationships/hyperlink" Target="http://www.normattiva.it/uri-res/N2Ls?urn:nir:stato:decreto%20legislativo:2005-03-07;82" TargetMode="External"/><Relationship Id="rId9" Type="http://schemas.openxmlformats.org/officeDocument/2006/relationships/hyperlink" Target="https://www.normattiva.it/uri-res/N2Ls?urn:nir:stato:decreto.legislativo:2005-03-07;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 name="Segnaposto contenuto 5"/>
          <p:cNvGraphicFramePr/>
          <p:nvPr/>
        </p:nvGraphicFramePr>
        <p:xfrm>
          <a:off x="1697040" y="67320"/>
          <a:ext cx="8859960" cy="1623240"/>
        </p:xfrm>
        <a:graphic>
          <a:graphicData uri="http://schemas.openxmlformats.org/drawingml/2006/table">
            <a:tbl>
              <a:tblPr/>
              <a:tblGrid>
                <a:gridCol w="3509280">
                  <a:extLst>
                    <a:ext uri="{9D8B030D-6E8A-4147-A177-3AD203B41FA5}">
                      <a16:colId xmlns:a16="http://schemas.microsoft.com/office/drawing/2014/main" val="20000"/>
                    </a:ext>
                  </a:extLst>
                </a:gridCol>
                <a:gridCol w="2447640">
                  <a:extLst>
                    <a:ext uri="{9D8B030D-6E8A-4147-A177-3AD203B41FA5}">
                      <a16:colId xmlns:a16="http://schemas.microsoft.com/office/drawing/2014/main" val="20001"/>
                    </a:ext>
                  </a:extLst>
                </a:gridCol>
                <a:gridCol w="2903040">
                  <a:extLst>
                    <a:ext uri="{9D8B030D-6E8A-4147-A177-3AD203B41FA5}">
                      <a16:colId xmlns:a16="http://schemas.microsoft.com/office/drawing/2014/main" val="20002"/>
                    </a:ext>
                  </a:extLst>
                </a:gridCol>
              </a:tblGrid>
              <a:tr h="1623240">
                <a:tc>
                  <a:txBody>
                    <a:bodyPr/>
                    <a:lstStyle/>
                    <a:p>
                      <a:pPr>
                        <a:lnSpc>
                          <a:spcPct val="100000"/>
                        </a:lnSpc>
                      </a:pPr>
                      <a:endParaRPr lang="it-IT" sz="1800" b="1" strike="noStrike" spc="-1">
                        <a:solidFill>
                          <a:schemeClr val="lt1"/>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endParaRPr lang="it-IT" sz="1800" b="1" strike="noStrike" spc="-1">
                        <a:solidFill>
                          <a:schemeClr val="lt1"/>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endParaRPr lang="it-IT" sz="1800" b="1" strike="noStrike" spc="-1">
                        <a:solidFill>
                          <a:schemeClr val="lt1"/>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bl>
          </a:graphicData>
        </a:graphic>
      </p:graphicFrame>
      <p:pic>
        <p:nvPicPr>
          <p:cNvPr id="130" name="Immagine 9"/>
          <p:cNvPicPr/>
          <p:nvPr/>
        </p:nvPicPr>
        <p:blipFill>
          <a:blip r:embed="rId2" cstate="print"/>
          <a:stretch/>
        </p:blipFill>
        <p:spPr>
          <a:xfrm>
            <a:off x="2836800" y="183960"/>
            <a:ext cx="1295280" cy="1303200"/>
          </a:xfrm>
          <a:prstGeom prst="rect">
            <a:avLst/>
          </a:prstGeom>
          <a:ln w="0">
            <a:noFill/>
          </a:ln>
        </p:spPr>
      </p:pic>
      <p:pic>
        <p:nvPicPr>
          <p:cNvPr id="131" name="Immagine 10"/>
          <p:cNvPicPr/>
          <p:nvPr/>
        </p:nvPicPr>
        <p:blipFill>
          <a:blip r:embed="rId3" cstate="print"/>
          <a:stretch/>
        </p:blipFill>
        <p:spPr>
          <a:xfrm>
            <a:off x="5586840" y="183960"/>
            <a:ext cx="1266840" cy="1252800"/>
          </a:xfrm>
          <a:prstGeom prst="rect">
            <a:avLst/>
          </a:prstGeom>
          <a:ln w="0">
            <a:noFill/>
          </a:ln>
        </p:spPr>
      </p:pic>
      <p:pic>
        <p:nvPicPr>
          <p:cNvPr id="132" name="Immagine 11"/>
          <p:cNvPicPr/>
          <p:nvPr/>
        </p:nvPicPr>
        <p:blipFill>
          <a:blip r:embed="rId4" cstate="print"/>
          <a:stretch/>
        </p:blipFill>
        <p:spPr>
          <a:xfrm>
            <a:off x="8575920" y="173880"/>
            <a:ext cx="1107720" cy="1313280"/>
          </a:xfrm>
          <a:prstGeom prst="rect">
            <a:avLst/>
          </a:prstGeom>
          <a:ln w="0">
            <a:noFill/>
          </a:ln>
        </p:spPr>
      </p:pic>
      <p:sp>
        <p:nvSpPr>
          <p:cNvPr id="133" name="Rettangolo 6"/>
          <p:cNvSpPr/>
          <p:nvPr/>
        </p:nvSpPr>
        <p:spPr>
          <a:xfrm>
            <a:off x="1021680" y="1704960"/>
            <a:ext cx="10209240" cy="383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7000"/>
              </a:lnSpc>
              <a:spcAft>
                <a:spcPts val="799"/>
              </a:spcAft>
            </a:pPr>
            <a:r>
              <a:rPr lang="it-IT" sz="1800" b="1" strike="noStrike" spc="-1">
                <a:solidFill>
                  <a:schemeClr val="dk1"/>
                </a:solidFill>
                <a:latin typeface="Calibri"/>
                <a:ea typeface="Calibri"/>
              </a:rPr>
              <a:t>Società Cattolica di Mutuo Soccorso – Forno Operaio Agricolo -  SPMS Popolare, di Orbassano</a:t>
            </a:r>
            <a:endParaRPr lang="it-IT" sz="1800" b="0" strike="noStrike" spc="-1">
              <a:solidFill>
                <a:srgbClr val="000000"/>
              </a:solidFill>
              <a:latin typeface="Arial"/>
            </a:endParaRPr>
          </a:p>
        </p:txBody>
      </p:sp>
      <p:sp>
        <p:nvSpPr>
          <p:cNvPr id="135" name="Rettangolo 8"/>
          <p:cNvSpPr/>
          <p:nvPr/>
        </p:nvSpPr>
        <p:spPr>
          <a:xfrm>
            <a:off x="488160" y="2648880"/>
            <a:ext cx="3168000" cy="25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t-IT" sz="2000" b="0" strike="noStrike" spc="-1">
                <a:solidFill>
                  <a:schemeClr val="dk1"/>
                </a:solidFill>
                <a:latin typeface="Calibri"/>
                <a:ea typeface="Calibri"/>
              </a:rPr>
              <a:t>Le tante sigle che ci fanno impazzire, ma che ci stanno traghettando nel futuro che è già presente. </a:t>
            </a:r>
            <a:endParaRPr lang="it-IT" sz="2000" b="0" strike="noStrike" spc="-1">
              <a:solidFill>
                <a:srgbClr val="000000"/>
              </a:solidFill>
              <a:latin typeface="Arial"/>
            </a:endParaRPr>
          </a:p>
          <a:p>
            <a:pPr defTabSz="914400">
              <a:lnSpc>
                <a:spcPct val="100000"/>
              </a:lnSpc>
            </a:pPr>
            <a:r>
              <a:rPr lang="it-IT" sz="2000" b="0" strike="noStrike" spc="-1">
                <a:solidFill>
                  <a:schemeClr val="dk1"/>
                </a:solidFill>
                <a:latin typeface="Calibri"/>
                <a:ea typeface="Calibri"/>
              </a:rPr>
              <a:t>“Dovrebbero servire” per risparmiare tempo, code agli sportelli e rendere la vita più semplice.</a:t>
            </a:r>
            <a:endParaRPr lang="it-IT" sz="2000" b="0" strike="noStrike" spc="-1">
              <a:solidFill>
                <a:srgbClr val="000000"/>
              </a:solidFill>
              <a:latin typeface="Arial"/>
            </a:endParaRPr>
          </a:p>
        </p:txBody>
      </p:sp>
      <p:sp>
        <p:nvSpPr>
          <p:cNvPr id="136" name="Rettangolo 12"/>
          <p:cNvSpPr/>
          <p:nvPr/>
        </p:nvSpPr>
        <p:spPr>
          <a:xfrm>
            <a:off x="1190520" y="5428080"/>
            <a:ext cx="9669960" cy="14547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7000"/>
              </a:lnSpc>
              <a:spcAft>
                <a:spcPts val="799"/>
              </a:spcAft>
            </a:pPr>
            <a:r>
              <a:rPr lang="it-IT" sz="2800" b="1" strike="noStrike" spc="-1" dirty="0">
                <a:solidFill>
                  <a:srgbClr val="FF0000"/>
                </a:solidFill>
                <a:latin typeface="Calibri"/>
                <a:ea typeface="Calibri"/>
              </a:rPr>
              <a:t>Cosa sono? A cosa servono? Come si usano?</a:t>
            </a:r>
            <a:endParaRPr lang="it-IT" sz="2800" b="0" strike="noStrike" spc="-1" dirty="0">
              <a:solidFill>
                <a:srgbClr val="000000"/>
              </a:solidFill>
              <a:latin typeface="Arial"/>
            </a:endParaRPr>
          </a:p>
          <a:p>
            <a:pPr algn="ctr" defTabSz="914400">
              <a:lnSpc>
                <a:spcPct val="100000"/>
              </a:lnSpc>
            </a:pPr>
            <a:r>
              <a:rPr lang="it-IT" sz="2600" b="0" strike="noStrike" spc="-1" dirty="0">
                <a:solidFill>
                  <a:srgbClr val="000000"/>
                </a:solidFill>
                <a:latin typeface="Times New Roman"/>
                <a:ea typeface="Calibri"/>
              </a:rPr>
              <a:t>Mercoledì 28 gennaio 2026 ore 18,00</a:t>
            </a:r>
            <a:endParaRPr lang="it-IT" sz="2600" b="0" strike="noStrike" spc="-1" dirty="0">
              <a:solidFill>
                <a:srgbClr val="000000"/>
              </a:solidFill>
              <a:latin typeface="Arial"/>
            </a:endParaRPr>
          </a:p>
          <a:p>
            <a:pPr algn="ctr" defTabSz="914400">
              <a:lnSpc>
                <a:spcPct val="100000"/>
              </a:lnSpc>
            </a:pPr>
            <a:r>
              <a:rPr lang="it-IT" sz="800" b="0" strike="noStrike" spc="-1" dirty="0">
                <a:solidFill>
                  <a:srgbClr val="000000"/>
                </a:solidFill>
                <a:latin typeface="Times New Roman"/>
                <a:ea typeface="Calibri"/>
              </a:rPr>
              <a:t> </a:t>
            </a:r>
            <a:endParaRPr lang="it-IT" sz="800" b="0" strike="noStrike" spc="-1" dirty="0">
              <a:solidFill>
                <a:srgbClr val="000000"/>
              </a:solidFill>
              <a:latin typeface="Arial"/>
            </a:endParaRPr>
          </a:p>
          <a:p>
            <a:pPr algn="ctr" defTabSz="914400">
              <a:lnSpc>
                <a:spcPct val="100000"/>
              </a:lnSpc>
            </a:pPr>
            <a:r>
              <a:rPr lang="it-IT" sz="1800" b="1" strike="noStrike" spc="-1" dirty="0">
                <a:solidFill>
                  <a:srgbClr val="000000"/>
                </a:solidFill>
                <a:latin typeface="Times New Roman"/>
                <a:ea typeface="Calibri"/>
              </a:rPr>
              <a:t>Sala Card. Martini, via Giolitti 6 - Orbassano</a:t>
            </a:r>
            <a:endParaRPr lang="it-IT" sz="1800" b="0" strike="noStrike" spc="-1" dirty="0">
              <a:solidFill>
                <a:srgbClr val="000000"/>
              </a:solidFill>
              <a:latin typeface="Arial"/>
            </a:endParaRPr>
          </a:p>
        </p:txBody>
      </p:sp>
      <p:sp>
        <p:nvSpPr>
          <p:cNvPr id="137" name="Rettangolo 14"/>
          <p:cNvSpPr/>
          <p:nvPr/>
        </p:nvSpPr>
        <p:spPr>
          <a:xfrm>
            <a:off x="9387360" y="3653280"/>
            <a:ext cx="2338200" cy="89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1800" b="0" strike="noStrike" spc="-1">
                <a:solidFill>
                  <a:srgbClr val="00264C"/>
                </a:solidFill>
                <a:latin typeface="Titillium Web"/>
              </a:rPr>
              <a:t>Salvatore Morreale </a:t>
            </a:r>
            <a:endParaRPr lang="it-IT" sz="1800" b="0" strike="noStrike" spc="-1">
              <a:solidFill>
                <a:srgbClr val="000000"/>
              </a:solidFill>
              <a:latin typeface="Arial"/>
            </a:endParaRPr>
          </a:p>
          <a:p>
            <a:pPr algn="ctr" defTabSz="914400">
              <a:lnSpc>
                <a:spcPct val="100000"/>
              </a:lnSpc>
            </a:pPr>
            <a:r>
              <a:rPr lang="it-IT" sz="1200" b="0" strike="noStrike" spc="-1">
                <a:solidFill>
                  <a:srgbClr val="00264C"/>
                </a:solidFill>
                <a:latin typeface="Titillium Web"/>
              </a:rPr>
              <a:t>Presidente SMS ‘Forno’</a:t>
            </a:r>
            <a:endParaRPr lang="it-IT" sz="1200" b="0" strike="noStrike" spc="-1">
              <a:solidFill>
                <a:srgbClr val="000000"/>
              </a:solidFill>
              <a:latin typeface="Arial"/>
            </a:endParaRPr>
          </a:p>
          <a:p>
            <a:pPr algn="ctr" defTabSz="914400">
              <a:lnSpc>
                <a:spcPct val="100000"/>
              </a:lnSpc>
            </a:pPr>
            <a:r>
              <a:rPr lang="it-IT" sz="1200" b="0" strike="noStrike" spc="-1">
                <a:solidFill>
                  <a:srgbClr val="00264C"/>
                </a:solidFill>
                <a:latin typeface="Titillium Web"/>
              </a:rPr>
              <a:t>(</a:t>
            </a:r>
            <a:r>
              <a:rPr lang="it-IT" sz="1100" b="0" strike="noStrike" spc="-1">
                <a:solidFill>
                  <a:srgbClr val="00264C"/>
                </a:solidFill>
                <a:latin typeface="Titillium Web"/>
              </a:rPr>
              <a:t>ex responsabile Sistemi Informativi Comune di Rivalta)</a:t>
            </a:r>
            <a:endParaRPr lang="it-IT" sz="1100" b="0" strike="noStrike" spc="-1">
              <a:solidFill>
                <a:srgbClr val="000000"/>
              </a:solidFill>
              <a:latin typeface="Arial"/>
            </a:endParaRPr>
          </a:p>
        </p:txBody>
      </p:sp>
      <p:pic>
        <p:nvPicPr>
          <p:cNvPr id="1026" name="Picture 2"/>
          <p:cNvPicPr>
            <a:picLocks noChangeAspect="1" noChangeArrowheads="1"/>
          </p:cNvPicPr>
          <p:nvPr/>
        </p:nvPicPr>
        <p:blipFill>
          <a:blip r:embed="rId5" cstate="print"/>
          <a:srcRect/>
          <a:stretch>
            <a:fillRect/>
          </a:stretch>
        </p:blipFill>
        <p:spPr bwMode="auto">
          <a:xfrm>
            <a:off x="4031862" y="2170982"/>
            <a:ext cx="4691473" cy="326911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ttangolo 1"/>
          <p:cNvSpPr/>
          <p:nvPr/>
        </p:nvSpPr>
        <p:spPr>
          <a:xfrm>
            <a:off x="687960" y="1594080"/>
            <a:ext cx="7850520" cy="301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t-IT" sz="3200" b="0" strike="noStrike" spc="-1">
                <a:solidFill>
                  <a:srgbClr val="FF0000"/>
                </a:solidFill>
                <a:latin typeface="Calibri"/>
              </a:rPr>
              <a:t>SPID - Sistema Pubblico di Identità Digitale</a:t>
            </a:r>
            <a:endParaRPr lang="it-IT" sz="3200" b="0" strike="noStrike" spc="-1">
              <a:solidFill>
                <a:srgbClr val="000000"/>
              </a:solidFill>
              <a:latin typeface="Arial"/>
            </a:endParaRPr>
          </a:p>
          <a:p>
            <a:pPr defTabSz="914400">
              <a:lnSpc>
                <a:spcPct val="100000"/>
              </a:lnSpc>
            </a:pPr>
            <a:endParaRPr lang="it-IT" sz="3200" b="0" strike="noStrike" spc="-1">
              <a:solidFill>
                <a:srgbClr val="000000"/>
              </a:solidFill>
              <a:latin typeface="Arial"/>
            </a:endParaRPr>
          </a:p>
          <a:p>
            <a:pPr defTabSz="914400">
              <a:lnSpc>
                <a:spcPct val="100000"/>
              </a:lnSpc>
            </a:pPr>
            <a:r>
              <a:rPr lang="it-IT" sz="3200" b="0" strike="noStrike" spc="-1">
                <a:solidFill>
                  <a:srgbClr val="FF0000"/>
                </a:solidFill>
                <a:latin typeface="Calibri"/>
              </a:rPr>
              <a:t>CIE Carta identità elettronica</a:t>
            </a:r>
            <a:endParaRPr lang="it-IT" sz="3200" b="0" strike="noStrike" spc="-1">
              <a:solidFill>
                <a:srgbClr val="000000"/>
              </a:solidFill>
              <a:latin typeface="Arial"/>
            </a:endParaRPr>
          </a:p>
          <a:p>
            <a:pPr defTabSz="914400">
              <a:lnSpc>
                <a:spcPct val="100000"/>
              </a:lnSpc>
            </a:pPr>
            <a:endParaRPr lang="it-IT" sz="3200" b="0" strike="noStrike" spc="-1">
              <a:solidFill>
                <a:srgbClr val="000000"/>
              </a:solidFill>
              <a:latin typeface="Arial"/>
            </a:endParaRPr>
          </a:p>
          <a:p>
            <a:pPr defTabSz="914400">
              <a:lnSpc>
                <a:spcPct val="100000"/>
              </a:lnSpc>
            </a:pPr>
            <a:r>
              <a:rPr lang="it-IT" sz="3200" b="0" strike="noStrike" spc="-1">
                <a:solidFill>
                  <a:srgbClr val="FF0000"/>
                </a:solidFill>
                <a:latin typeface="Calibri"/>
              </a:rPr>
              <a:t>CNS Carta Nazionale dei Servizi…</a:t>
            </a:r>
            <a:endParaRPr lang="it-IT" sz="3200" b="0" strike="noStrike" spc="-1">
              <a:solidFill>
                <a:srgbClr val="000000"/>
              </a:solidFill>
              <a:latin typeface="Arial"/>
            </a:endParaRPr>
          </a:p>
          <a:p>
            <a:pPr defTabSz="914400">
              <a:lnSpc>
                <a:spcPct val="100000"/>
              </a:lnSpc>
            </a:pPr>
            <a:endParaRPr lang="it-IT" sz="3200" b="0" strike="noStrike" spc="-1">
              <a:solidFill>
                <a:srgbClr val="000000"/>
              </a:solidFill>
              <a:latin typeface="Arial"/>
            </a:endParaRPr>
          </a:p>
        </p:txBody>
      </p:sp>
      <p:pic>
        <p:nvPicPr>
          <p:cNvPr id="154" name="Immagine 2"/>
          <p:cNvPicPr/>
          <p:nvPr/>
        </p:nvPicPr>
        <p:blipFill>
          <a:blip r:embed="rId3" cstate="print"/>
          <a:stretch/>
        </p:blipFill>
        <p:spPr>
          <a:xfrm>
            <a:off x="7172640" y="4050360"/>
            <a:ext cx="4767840" cy="2497320"/>
          </a:xfrm>
          <a:prstGeom prst="rect">
            <a:avLst/>
          </a:prstGeom>
          <a:ln w="0">
            <a:noFill/>
          </a:ln>
        </p:spPr>
      </p:pic>
      <p:sp>
        <p:nvSpPr>
          <p:cNvPr id="155" name="Titolo 1"/>
          <p:cNvSpPr/>
          <p:nvPr/>
        </p:nvSpPr>
        <p:spPr>
          <a:xfrm>
            <a:off x="1920960" y="365040"/>
            <a:ext cx="9431280" cy="99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0000" lnSpcReduction="20000"/>
          </a:bodyPr>
          <a:lstStyle/>
          <a:p>
            <a:pPr defTabSz="914400">
              <a:lnSpc>
                <a:spcPct val="90000"/>
              </a:lnSpc>
            </a:pPr>
            <a:r>
              <a:rPr lang="it-IT" sz="4400" b="0" strike="noStrike" spc="-1">
                <a:solidFill>
                  <a:schemeClr val="dk1"/>
                </a:solidFill>
                <a:latin typeface="Calibri Light"/>
              </a:rPr>
              <a:t>Metodi per farsi riconoscere </a:t>
            </a:r>
            <a:br>
              <a:rPr sz="4400"/>
            </a:br>
            <a:endParaRPr lang="it-IT" sz="4400" b="0" strike="noStrike" spc="-1">
              <a:solidFill>
                <a:srgbClr val="000000"/>
              </a:solidFill>
              <a:latin typeface="Arial"/>
            </a:endParaRPr>
          </a:p>
        </p:txBody>
      </p:sp>
      <p:pic>
        <p:nvPicPr>
          <p:cNvPr id="2" name="Immagine 1" descr="Immagine che contiene testo, schermata, Carattere, software&#10;&#10;Il contenuto generato dall'IA potrebbe non essere corretto.">
            <a:extLst>
              <a:ext uri="{FF2B5EF4-FFF2-40B4-BE49-F238E27FC236}">
                <a16:creationId xmlns:a16="http://schemas.microsoft.com/office/drawing/2014/main" id="{FD8A745F-659F-7770-F958-5779A8A629AE}"/>
              </a:ext>
            </a:extLst>
          </p:cNvPr>
          <p:cNvPicPr>
            <a:picLocks noChangeAspect="1"/>
          </p:cNvPicPr>
          <p:nvPr/>
        </p:nvPicPr>
        <p:blipFill>
          <a:blip r:embed="rId4"/>
          <a:stretch>
            <a:fillRect/>
          </a:stretch>
        </p:blipFill>
        <p:spPr>
          <a:xfrm>
            <a:off x="6280102" y="3083668"/>
            <a:ext cx="5911898" cy="37743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1523880" y="1122480"/>
            <a:ext cx="9142560" cy="2386080"/>
          </a:xfrm>
          <a:prstGeom prst="rect">
            <a:avLst/>
          </a:prstGeom>
          <a:noFill/>
          <a:ln w="0">
            <a:noFill/>
          </a:ln>
        </p:spPr>
        <p:txBody>
          <a:bodyPr lIns="0" tIns="0" rIns="0" bIns="0" anchor="b">
            <a:normAutofit/>
          </a:bodyPr>
          <a:lstStyle/>
          <a:p>
            <a:pPr indent="0" algn="ctr" defTabSz="914400">
              <a:lnSpc>
                <a:spcPct val="90000"/>
              </a:lnSpc>
              <a:buNone/>
              <a:tabLst>
                <a:tab pos="0" algn="l"/>
              </a:tabLst>
            </a:pPr>
            <a:r>
              <a:rPr lang="it-IT" sz="16600" b="0" u="sng" strike="noStrike" spc="-1">
                <a:solidFill>
                  <a:schemeClr val="dk1"/>
                </a:solidFill>
                <a:uFillTx/>
                <a:latin typeface="Calibri Light"/>
                <a:hlinkClick r:id="rId3"/>
              </a:rPr>
              <a:t>S.P.I.D.</a:t>
            </a:r>
            <a:endParaRPr lang="it-IT" sz="16600" b="0" strike="noStrike" spc="-1">
              <a:solidFill>
                <a:srgbClr val="000000"/>
              </a:solidFill>
              <a:latin typeface="Arial"/>
            </a:endParaRPr>
          </a:p>
        </p:txBody>
      </p:sp>
      <p:sp>
        <p:nvSpPr>
          <p:cNvPr id="157" name="PlaceHolder 2"/>
          <p:cNvSpPr>
            <a:spLocks noGrp="1"/>
          </p:cNvSpPr>
          <p:nvPr>
            <p:ph type="subTitle"/>
          </p:nvPr>
        </p:nvSpPr>
        <p:spPr>
          <a:xfrm>
            <a:off x="1523880" y="3602160"/>
            <a:ext cx="9142560" cy="2822040"/>
          </a:xfrm>
          <a:prstGeom prst="rect">
            <a:avLst/>
          </a:prstGeom>
          <a:noFill/>
          <a:ln w="0">
            <a:noFill/>
          </a:ln>
        </p:spPr>
        <p:txBody>
          <a:bodyPr lIns="0" tIns="0" rIns="0" bIns="0" anchor="t">
            <a:normAutofit/>
          </a:bodyPr>
          <a:lstStyle/>
          <a:p>
            <a:pPr indent="0" algn="ctr" defTabSz="914400">
              <a:lnSpc>
                <a:spcPct val="90000"/>
              </a:lnSpc>
              <a:spcBef>
                <a:spcPts val="1001"/>
              </a:spcBef>
              <a:buNone/>
              <a:tabLst>
                <a:tab pos="0" algn="l"/>
              </a:tabLst>
            </a:pPr>
            <a:r>
              <a:rPr lang="it-IT" sz="2800" b="0" strike="noStrike" spc="-1">
                <a:solidFill>
                  <a:schemeClr val="dk1"/>
                </a:solidFill>
                <a:latin typeface="Calibri"/>
              </a:rPr>
              <a:t>Sistema Pubblico d’Identità Digitale</a:t>
            </a:r>
            <a:endParaRPr lang="it-IT" sz="2800" b="0" strike="noStrike" spc="-1">
              <a:solidFill>
                <a:srgbClr val="000000"/>
              </a:solidFill>
              <a:latin typeface="Arial"/>
            </a:endParaRPr>
          </a:p>
          <a:p>
            <a:pPr indent="0" algn="ctr" defTabSz="914400">
              <a:lnSpc>
                <a:spcPct val="90000"/>
              </a:lnSpc>
              <a:spcBef>
                <a:spcPts val="1001"/>
              </a:spcBef>
              <a:buNone/>
              <a:tabLst>
                <a:tab pos="0" algn="l"/>
              </a:tabLst>
            </a:pPr>
            <a:endParaRPr lang="it-IT" sz="2800" b="0" strike="noStrike" spc="-1">
              <a:solidFill>
                <a:srgbClr val="000000"/>
              </a:solidFill>
              <a:latin typeface="Arial"/>
            </a:endParaRPr>
          </a:p>
          <a:p>
            <a:pPr indent="0" algn="ctr" defTabSz="914400">
              <a:lnSpc>
                <a:spcPct val="90000"/>
              </a:lnSpc>
              <a:spcBef>
                <a:spcPts val="1001"/>
              </a:spcBef>
              <a:buNone/>
              <a:tabLst>
                <a:tab pos="0" algn="l"/>
              </a:tabLst>
            </a:pPr>
            <a:r>
              <a:rPr lang="it-IT" sz="2800" b="0" strike="noStrike" spc="-1">
                <a:solidFill>
                  <a:schemeClr val="dk1"/>
                </a:solidFill>
                <a:latin typeface="Calibri"/>
              </a:rPr>
              <a:t>Con il Sistema Pubblico di Identità Digitale accedi in un click ai </a:t>
            </a:r>
            <a:r>
              <a:rPr lang="it-IT" sz="2800" b="1" strike="noStrike" spc="-1">
                <a:solidFill>
                  <a:schemeClr val="dk1"/>
                </a:solidFill>
                <a:latin typeface="Calibri"/>
              </a:rPr>
              <a:t>servizi online della Pubblica Amministrazione</a:t>
            </a:r>
            <a:r>
              <a:rPr lang="it-IT" sz="2800" b="0" strike="noStrike" spc="-1">
                <a:solidFill>
                  <a:schemeClr val="dk1"/>
                </a:solidFill>
                <a:latin typeface="Calibri"/>
              </a:rPr>
              <a:t> e dei privati aderenti, ogni volta che su un sito o un'app trovi il pulsante “Entra con SPID”.</a:t>
            </a:r>
            <a:endParaRPr lang="it-IT" sz="2800" b="0" strike="noStrike" spc="-1">
              <a:solidFill>
                <a:srgbClr val="000000"/>
              </a:solidFill>
              <a:latin typeface="Arial"/>
            </a:endParaRPr>
          </a:p>
          <a:p>
            <a:pPr indent="0" algn="ctr" defTabSz="914400">
              <a:lnSpc>
                <a:spcPct val="90000"/>
              </a:lnSpc>
              <a:spcBef>
                <a:spcPts val="1001"/>
              </a:spcBef>
              <a:buNone/>
              <a:tabLst>
                <a:tab pos="0" algn="l"/>
              </a:tabLst>
            </a:pPr>
            <a:endParaRPr lang="it-IT" sz="28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
          <p:cNvSpPr/>
          <p:nvPr/>
        </p:nvSpPr>
        <p:spPr>
          <a:xfrm>
            <a:off x="0" y="-464040"/>
            <a:ext cx="183240" cy="138348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it-IT" sz="8400" b="0" strike="noStrike" spc="-1">
              <a:solidFill>
                <a:srgbClr val="19191A"/>
              </a:solidFill>
              <a:latin typeface="Titillium Web"/>
            </a:endParaRPr>
          </a:p>
        </p:txBody>
      </p:sp>
      <p:sp>
        <p:nvSpPr>
          <p:cNvPr id="159" name="AutoShape 2"/>
          <p:cNvSpPr/>
          <p:nvPr/>
        </p:nvSpPr>
        <p:spPr>
          <a:xfrm>
            <a:off x="152280" y="-784080"/>
            <a:ext cx="1522440" cy="133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it-IT" sz="1800" b="0" strike="noStrike" spc="-1">
              <a:solidFill>
                <a:schemeClr val="dk1"/>
              </a:solidFill>
              <a:latin typeface="Calibri"/>
            </a:endParaRPr>
          </a:p>
        </p:txBody>
      </p:sp>
      <p:sp>
        <p:nvSpPr>
          <p:cNvPr id="160" name="AutoShape 3"/>
          <p:cNvSpPr/>
          <p:nvPr/>
        </p:nvSpPr>
        <p:spPr>
          <a:xfrm>
            <a:off x="152280" y="343080"/>
            <a:ext cx="1522440" cy="133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it-IT" sz="1800" b="0" strike="noStrike" spc="-1">
              <a:solidFill>
                <a:schemeClr val="dk1"/>
              </a:solidFill>
              <a:latin typeface="Calibri"/>
            </a:endParaRPr>
          </a:p>
        </p:txBody>
      </p:sp>
      <p:sp>
        <p:nvSpPr>
          <p:cNvPr id="161" name="AutoShape 4"/>
          <p:cNvSpPr/>
          <p:nvPr/>
        </p:nvSpPr>
        <p:spPr>
          <a:xfrm>
            <a:off x="152280" y="922320"/>
            <a:ext cx="1522440" cy="133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it-IT" sz="1800" b="0" strike="noStrike" spc="-1">
              <a:solidFill>
                <a:schemeClr val="dk1"/>
              </a:solidFill>
              <a:latin typeface="Calibri"/>
            </a:endParaRPr>
          </a:p>
        </p:txBody>
      </p:sp>
      <p:sp>
        <p:nvSpPr>
          <p:cNvPr id="162" name="Rettangolo 7"/>
          <p:cNvSpPr/>
          <p:nvPr/>
        </p:nvSpPr>
        <p:spPr>
          <a:xfrm>
            <a:off x="721440" y="1015200"/>
            <a:ext cx="10793520" cy="451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t-IT" sz="2400" b="0" strike="noStrike" spc="-1">
                <a:solidFill>
                  <a:srgbClr val="3D4955"/>
                </a:solidFill>
                <a:latin typeface="Titillium Web"/>
              </a:rPr>
              <a:t>Sei hai compiuto </a:t>
            </a:r>
            <a:r>
              <a:rPr lang="it-IT" sz="2400" b="1" strike="noStrike" spc="-1">
                <a:solidFill>
                  <a:srgbClr val="3D4955"/>
                </a:solidFill>
                <a:latin typeface="Titillium Web"/>
              </a:rPr>
              <a:t>18 anni puoi attivare SPID</a:t>
            </a:r>
            <a:r>
              <a:rPr lang="it-IT" sz="2400" b="0" strike="noStrike" spc="-1">
                <a:solidFill>
                  <a:srgbClr val="3D4955"/>
                </a:solidFill>
                <a:latin typeface="Titillium Web"/>
              </a:rPr>
              <a:t>, avendo con te un documento di riconoscimento italiano in corso di validità.</a:t>
            </a:r>
            <a:endParaRPr lang="it-IT" sz="2400" b="0" strike="noStrike" spc="-1">
              <a:solidFill>
                <a:srgbClr val="000000"/>
              </a:solidFill>
              <a:latin typeface="Arial"/>
            </a:endParaRPr>
          </a:p>
          <a:p>
            <a:pPr defTabSz="914400">
              <a:lnSpc>
                <a:spcPct val="100000"/>
              </a:lnSpc>
            </a:pPr>
            <a:endParaRPr lang="it-IT" sz="2400" b="0" strike="noStrike" spc="-1">
              <a:solidFill>
                <a:srgbClr val="000000"/>
              </a:solidFill>
              <a:latin typeface="Arial"/>
            </a:endParaRPr>
          </a:p>
          <a:p>
            <a:pPr defTabSz="914400">
              <a:lnSpc>
                <a:spcPct val="100000"/>
              </a:lnSpc>
            </a:pPr>
            <a:endParaRPr lang="it-IT" sz="1050" b="0" strike="noStrike" spc="-1">
              <a:solidFill>
                <a:srgbClr val="000000"/>
              </a:solidFill>
              <a:latin typeface="Arial"/>
            </a:endParaRPr>
          </a:p>
          <a:p>
            <a:pPr defTabSz="914400">
              <a:lnSpc>
                <a:spcPct val="100000"/>
              </a:lnSpc>
            </a:pPr>
            <a:r>
              <a:rPr lang="it-IT" sz="2000" b="1" strike="noStrike" spc="-1">
                <a:solidFill>
                  <a:srgbClr val="003569"/>
                </a:solidFill>
                <a:latin typeface="Titillium Web"/>
              </a:rPr>
              <a:t>1 </a:t>
            </a:r>
            <a:r>
              <a:rPr lang="it-IT" sz="1800" b="1" strike="noStrike" spc="-1">
                <a:solidFill>
                  <a:srgbClr val="19191A"/>
                </a:solidFill>
                <a:latin typeface="Titillium Web"/>
              </a:rPr>
              <a:t>Prepara</a:t>
            </a:r>
            <a:br>
              <a:rPr sz="1800"/>
            </a:br>
            <a:r>
              <a:rPr lang="it-IT" sz="1800" b="0" strike="noStrike" spc="-1">
                <a:solidFill>
                  <a:srgbClr val="19191A"/>
                </a:solidFill>
                <a:latin typeface="Titillium Web"/>
              </a:rPr>
              <a:t>• un documento di riconoscimento italiano</a:t>
            </a:r>
            <a:br>
              <a:rPr sz="1800"/>
            </a:br>
            <a:r>
              <a:rPr lang="it-IT" sz="1800" b="0" strike="noStrike" spc="-1">
                <a:solidFill>
                  <a:srgbClr val="19191A"/>
                </a:solidFill>
                <a:latin typeface="Titillium Web"/>
              </a:rPr>
              <a:t>• la tessera sanitaria o il tuo codice fiscale</a:t>
            </a:r>
            <a:br>
              <a:rPr sz="1800"/>
            </a:br>
            <a:r>
              <a:rPr lang="it-IT" sz="1800" b="0" strike="noStrike" spc="-1">
                <a:solidFill>
                  <a:srgbClr val="19191A"/>
                </a:solidFill>
                <a:latin typeface="Titillium Web"/>
              </a:rPr>
              <a:t>• un indirizzo email e un numero di cellulare</a:t>
            </a:r>
            <a:endParaRPr lang="it-IT" sz="1800" b="0" strike="noStrike" spc="-1">
              <a:solidFill>
                <a:srgbClr val="000000"/>
              </a:solidFill>
              <a:latin typeface="Arial"/>
            </a:endParaRPr>
          </a:p>
          <a:p>
            <a:pPr defTabSz="914400">
              <a:lnSpc>
                <a:spcPct val="100000"/>
              </a:lnSpc>
            </a:pPr>
            <a:endParaRPr lang="it-IT" sz="2000" b="0" strike="noStrike" spc="-1">
              <a:solidFill>
                <a:srgbClr val="000000"/>
              </a:solidFill>
              <a:latin typeface="Arial"/>
            </a:endParaRPr>
          </a:p>
          <a:p>
            <a:pPr defTabSz="914400">
              <a:lnSpc>
                <a:spcPct val="100000"/>
              </a:lnSpc>
            </a:pPr>
            <a:r>
              <a:rPr lang="it-IT" sz="2000" b="1" strike="noStrike" spc="-1">
                <a:solidFill>
                  <a:srgbClr val="003569"/>
                </a:solidFill>
                <a:latin typeface="Titillium Web"/>
              </a:rPr>
              <a:t>2 </a:t>
            </a:r>
            <a:r>
              <a:rPr lang="it-IT" sz="1800" b="0" strike="noStrike" spc="-1">
                <a:solidFill>
                  <a:srgbClr val="19191A"/>
                </a:solidFill>
                <a:latin typeface="Titillium Web"/>
              </a:rPr>
              <a:t>Accedi al sito di uno dei gestori</a:t>
            </a:r>
            <a:r>
              <a:rPr lang="it-IT" sz="1800" b="1" strike="noStrike" spc="-1">
                <a:solidFill>
                  <a:srgbClr val="19191A"/>
                </a:solidFill>
                <a:latin typeface="Titillium Web"/>
              </a:rPr>
              <a:t> di identità digitale</a:t>
            </a:r>
            <a:r>
              <a:rPr lang="it-IT" sz="1800" b="0" strike="noStrike" spc="-1">
                <a:solidFill>
                  <a:srgbClr val="19191A"/>
                </a:solidFill>
                <a:latin typeface="Titillium Web"/>
              </a:rPr>
              <a:t> (Identity Provider) riconosciuti e vigilati da AgID.</a:t>
            </a:r>
            <a:endParaRPr lang="it-IT" sz="1800" b="0" strike="noStrike" spc="-1">
              <a:solidFill>
                <a:srgbClr val="000000"/>
              </a:solidFill>
              <a:latin typeface="Arial"/>
            </a:endParaRPr>
          </a:p>
          <a:p>
            <a:pPr defTabSz="914400">
              <a:lnSpc>
                <a:spcPct val="100000"/>
              </a:lnSpc>
            </a:pPr>
            <a:endParaRPr lang="it-IT" sz="2000" b="0" strike="noStrike" spc="-1">
              <a:solidFill>
                <a:srgbClr val="000000"/>
              </a:solidFill>
              <a:latin typeface="Arial"/>
            </a:endParaRPr>
          </a:p>
          <a:p>
            <a:pPr defTabSz="914400">
              <a:lnSpc>
                <a:spcPct val="100000"/>
              </a:lnSpc>
            </a:pPr>
            <a:r>
              <a:rPr lang="it-IT" sz="2000" b="1" strike="noStrike" spc="-1">
                <a:solidFill>
                  <a:srgbClr val="003569"/>
                </a:solidFill>
                <a:latin typeface="Titillium Web"/>
              </a:rPr>
              <a:t>3 </a:t>
            </a:r>
            <a:r>
              <a:rPr lang="it-IT" sz="1800" b="1" strike="noStrike" spc="-1">
                <a:solidFill>
                  <a:srgbClr val="19191A"/>
                </a:solidFill>
                <a:latin typeface="Titillium Web"/>
              </a:rPr>
              <a:t>Procedi all’attivazione</a:t>
            </a:r>
            <a:br>
              <a:rPr sz="1800"/>
            </a:br>
            <a:r>
              <a:rPr lang="it-IT" sz="1800" b="0" strike="noStrike" spc="-1">
                <a:solidFill>
                  <a:srgbClr val="19191A"/>
                </a:solidFill>
                <a:latin typeface="Titillium Web"/>
              </a:rPr>
              <a:t>• registrati (utente e password)</a:t>
            </a:r>
            <a:br>
              <a:rPr sz="1800"/>
            </a:br>
            <a:r>
              <a:rPr lang="it-IT" sz="1800" b="0" strike="noStrike" spc="-1">
                <a:solidFill>
                  <a:srgbClr val="19191A"/>
                </a:solidFill>
                <a:latin typeface="Titillium Web"/>
              </a:rPr>
              <a:t>• effettua il riconoscimento</a:t>
            </a:r>
            <a:endParaRPr lang="it-IT" sz="18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
          <p:cNvSpPr/>
          <p:nvPr/>
        </p:nvSpPr>
        <p:spPr>
          <a:xfrm>
            <a:off x="0" y="-118800"/>
            <a:ext cx="11383920" cy="782856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90000" tIns="0" rIns="90000" bIns="50760" numCol="1" spcCol="0" anchor="ctr">
            <a:spAutoFit/>
          </a:bodyPr>
          <a:lstStyle/>
          <a:p>
            <a:pPr defTabSz="914400">
              <a:lnSpc>
                <a:spcPct val="100000"/>
              </a:lnSpc>
              <a:tabLst>
                <a:tab pos="0" algn="l"/>
              </a:tabLst>
            </a:pPr>
            <a:endParaRPr lang="it-IT" sz="1600" b="0" strike="noStrike" spc="-1">
              <a:solidFill>
                <a:srgbClr val="000000"/>
              </a:solidFill>
              <a:latin typeface="Arial"/>
            </a:endParaRPr>
          </a:p>
          <a:p>
            <a:pPr defTabSz="914400">
              <a:lnSpc>
                <a:spcPct val="100000"/>
              </a:lnSpc>
              <a:tabLst>
                <a:tab pos="0" algn="l"/>
              </a:tabLst>
            </a:pPr>
            <a:endParaRPr lang="it-IT" sz="1600" b="0" strike="noStrike" spc="-1">
              <a:solidFill>
                <a:srgbClr val="000000"/>
              </a:solidFill>
              <a:latin typeface="Arial"/>
            </a:endParaRPr>
          </a:p>
          <a:p>
            <a:pPr defTabSz="914400">
              <a:lnSpc>
                <a:spcPct val="100000"/>
              </a:lnSpc>
              <a:tabLst>
                <a:tab pos="0" algn="l"/>
              </a:tabLst>
            </a:pPr>
            <a:endParaRPr lang="it-IT" sz="1600" b="0" strike="noStrike" spc="-1">
              <a:solidFill>
                <a:srgbClr val="000000"/>
              </a:solidFill>
              <a:latin typeface="Arial"/>
            </a:endParaRPr>
          </a:p>
          <a:p>
            <a:pPr defTabSz="914400">
              <a:lnSpc>
                <a:spcPct val="100000"/>
              </a:lnSpc>
              <a:tabLst>
                <a:tab pos="0" algn="l"/>
              </a:tabLst>
            </a:pPr>
            <a:r>
              <a:rPr lang="it-IT" sz="2000" b="1" strike="noStrike" spc="-1">
                <a:solidFill>
                  <a:srgbClr val="003569"/>
                </a:solidFill>
                <a:latin typeface="Titillium Web"/>
              </a:rPr>
              <a:t>4 </a:t>
            </a:r>
            <a:r>
              <a:rPr lang="it-IT" sz="2000" b="1" strike="noStrike" spc="-1">
                <a:solidFill>
                  <a:srgbClr val="19191A"/>
                </a:solidFill>
                <a:latin typeface="Titillium Web"/>
              </a:rPr>
              <a:t>Modalità di riconoscimento</a:t>
            </a:r>
            <a:br>
              <a:rPr sz="2000"/>
            </a:br>
            <a:r>
              <a:rPr lang="it-IT" sz="2000" b="0" strike="noStrike" spc="-1">
                <a:solidFill>
                  <a:srgbClr val="19191A"/>
                </a:solidFill>
                <a:latin typeface="Titillium Web"/>
              </a:rPr>
              <a:t>• di persona</a:t>
            </a:r>
            <a:br>
              <a:rPr sz="2000"/>
            </a:br>
            <a:r>
              <a:rPr lang="it-IT" sz="2000" b="0" strike="noStrike" spc="-1">
                <a:solidFill>
                  <a:srgbClr val="19191A"/>
                </a:solidFill>
                <a:latin typeface="Titillium Web"/>
              </a:rPr>
              <a:t>• via webcam</a:t>
            </a:r>
            <a:br>
              <a:rPr sz="2000"/>
            </a:br>
            <a:r>
              <a:rPr lang="it-IT" sz="2000" b="0" strike="noStrike" spc="-1">
                <a:solidFill>
                  <a:srgbClr val="19191A"/>
                </a:solidFill>
                <a:latin typeface="Titillium Web"/>
              </a:rPr>
              <a:t>• audio-video con bonifico</a:t>
            </a:r>
            <a:br>
              <a:rPr sz="2000"/>
            </a:br>
            <a:r>
              <a:rPr lang="it-IT" sz="2000" b="0" strike="noStrike" spc="-1">
                <a:solidFill>
                  <a:srgbClr val="19191A"/>
                </a:solidFill>
                <a:latin typeface="Titillium Web"/>
              </a:rPr>
              <a:t>• CIE, CNS o firma digitale</a:t>
            </a:r>
            <a:endParaRPr lang="it-IT" sz="2000" b="0" strike="noStrike" spc="-1">
              <a:solidFill>
                <a:srgbClr val="000000"/>
              </a:solidFill>
              <a:latin typeface="Arial"/>
            </a:endParaRPr>
          </a:p>
          <a:p>
            <a:pPr defTabSz="914400">
              <a:lnSpc>
                <a:spcPct val="100000"/>
              </a:lnSpc>
              <a:tabLst>
                <a:tab pos="0" algn="l"/>
              </a:tabLst>
            </a:pPr>
            <a:endParaRPr lang="it-IT" sz="2000" b="0" strike="noStrike" spc="-1">
              <a:solidFill>
                <a:srgbClr val="000000"/>
              </a:solidFill>
              <a:latin typeface="Arial"/>
            </a:endParaRPr>
          </a:p>
          <a:p>
            <a:pPr defTabSz="914400">
              <a:lnSpc>
                <a:spcPct val="100000"/>
              </a:lnSpc>
              <a:tabLst>
                <a:tab pos="0" algn="l"/>
              </a:tabLst>
            </a:pPr>
            <a:r>
              <a:rPr lang="it-IT" sz="2000" b="1" strike="noStrike" spc="-1">
                <a:solidFill>
                  <a:srgbClr val="003569"/>
                </a:solidFill>
                <a:latin typeface="Titillium Web"/>
              </a:rPr>
              <a:t>5 </a:t>
            </a:r>
            <a:r>
              <a:rPr lang="it-IT" sz="2000" b="1" strike="noStrike" spc="-1">
                <a:solidFill>
                  <a:srgbClr val="19191A"/>
                </a:solidFill>
                <a:latin typeface="Titillium Web"/>
              </a:rPr>
              <a:t>Le differenze tra i livelli di sicurezza</a:t>
            </a:r>
            <a:br>
              <a:rPr sz="2000"/>
            </a:br>
            <a:r>
              <a:rPr lang="it-IT" sz="2000" b="0" strike="noStrike" spc="-1">
                <a:solidFill>
                  <a:srgbClr val="000000"/>
                </a:solidFill>
                <a:latin typeface="Calibri"/>
              </a:rPr>
              <a:t>livello 1, permette l’accesso con nome utente e password;</a:t>
            </a:r>
            <a:endParaRPr lang="it-IT" sz="2000" b="0" strike="noStrike" spc="-1">
              <a:solidFill>
                <a:srgbClr val="000000"/>
              </a:solidFill>
              <a:latin typeface="Arial"/>
            </a:endParaRPr>
          </a:p>
          <a:p>
            <a:pPr defTabSz="914400">
              <a:lnSpc>
                <a:spcPct val="100000"/>
              </a:lnSpc>
              <a:tabLst>
                <a:tab pos="0" algn="l"/>
              </a:tabLst>
            </a:pPr>
            <a:endParaRPr lang="it-IT" sz="2000" b="0" strike="noStrike" spc="-1">
              <a:solidFill>
                <a:srgbClr val="000000"/>
              </a:solidFill>
              <a:latin typeface="Arial"/>
            </a:endParaRPr>
          </a:p>
          <a:p>
            <a:pPr defTabSz="914400">
              <a:lnSpc>
                <a:spcPct val="100000"/>
              </a:lnSpc>
              <a:tabLst>
                <a:tab pos="0" algn="l"/>
              </a:tabLst>
            </a:pPr>
            <a:r>
              <a:rPr lang="it-IT" sz="2000" b="0" strike="noStrike" spc="-1">
                <a:solidFill>
                  <a:srgbClr val="000000"/>
                </a:solidFill>
                <a:latin typeface="Calibri"/>
              </a:rPr>
              <a:t>livello 2, permette l’accesso con le credenziali SPID di livello 1 e la generazione di un codice temporaneo di accesso OTP (one time password) o l’uso di un’APP fruibile da smartphone o tablet;</a:t>
            </a:r>
            <a:endParaRPr lang="it-IT" sz="2000" b="0" strike="noStrike" spc="-1">
              <a:solidFill>
                <a:srgbClr val="000000"/>
              </a:solidFill>
              <a:latin typeface="Arial"/>
            </a:endParaRPr>
          </a:p>
          <a:p>
            <a:pPr defTabSz="914400">
              <a:lnSpc>
                <a:spcPct val="100000"/>
              </a:lnSpc>
              <a:tabLst>
                <a:tab pos="0" algn="l"/>
              </a:tabLst>
            </a:pPr>
            <a:endParaRPr lang="it-IT" sz="2000" b="0" strike="noStrike" spc="-1">
              <a:solidFill>
                <a:srgbClr val="000000"/>
              </a:solidFill>
              <a:latin typeface="Arial"/>
            </a:endParaRPr>
          </a:p>
          <a:p>
            <a:pPr defTabSz="914400">
              <a:lnSpc>
                <a:spcPct val="100000"/>
              </a:lnSpc>
              <a:tabLst>
                <a:tab pos="0" algn="l"/>
              </a:tabLst>
            </a:pPr>
            <a:r>
              <a:rPr lang="it-IT" sz="2000" b="0" strike="noStrike" spc="-1">
                <a:solidFill>
                  <a:srgbClr val="000000"/>
                </a:solidFill>
                <a:latin typeface="Calibri"/>
              </a:rPr>
              <a:t>livello 3, permette l’accesso con le credenziali SPID e l’utilizzo di ulteriori soluzioni di sicurezza e di eventuali dispositivi fisici (es. smart card) che vengono erogati dal gestore dell’identità.</a:t>
            </a:r>
            <a:endParaRPr lang="it-IT" sz="2000" b="0" strike="noStrike" spc="-1">
              <a:solidFill>
                <a:srgbClr val="000000"/>
              </a:solidFill>
              <a:latin typeface="Arial"/>
            </a:endParaRPr>
          </a:p>
          <a:p>
            <a:pPr defTabSz="914400">
              <a:lnSpc>
                <a:spcPct val="100000"/>
              </a:lnSpc>
              <a:tabLst>
                <a:tab pos="0" algn="l"/>
              </a:tabLst>
            </a:pPr>
            <a:endParaRPr lang="it-IT" sz="2000" b="0" strike="noStrike" spc="-1">
              <a:solidFill>
                <a:srgbClr val="000000"/>
              </a:solidFill>
              <a:latin typeface="Arial"/>
            </a:endParaRPr>
          </a:p>
          <a:p>
            <a:pPr defTabSz="914400">
              <a:lnSpc>
                <a:spcPct val="100000"/>
              </a:lnSpc>
              <a:tabLst>
                <a:tab pos="0" algn="l"/>
              </a:tabLst>
            </a:pPr>
            <a:r>
              <a:rPr lang="it-IT" sz="2000" b="0" strike="noStrike" spc="-1">
                <a:solidFill>
                  <a:srgbClr val="19191A"/>
                </a:solidFill>
                <a:latin typeface="Titillium Web"/>
              </a:rPr>
              <a:t>6 Installa l’app PosteID (se usi Poste) entra nell’app e inventati un PIN di 6 cifre.</a:t>
            </a:r>
            <a:endParaRPr lang="it-IT" sz="2000" b="0" strike="noStrike" spc="-1">
              <a:solidFill>
                <a:srgbClr val="000000"/>
              </a:solidFill>
              <a:latin typeface="Arial"/>
            </a:endParaRPr>
          </a:p>
          <a:p>
            <a:pPr defTabSz="914400">
              <a:lnSpc>
                <a:spcPct val="100000"/>
              </a:lnSpc>
              <a:tabLst>
                <a:tab pos="0" algn="l"/>
              </a:tabLst>
            </a:pPr>
            <a:endParaRPr lang="it-IT" sz="1800" b="0" strike="noStrike" spc="-1">
              <a:solidFill>
                <a:srgbClr val="000000"/>
              </a:solidFill>
              <a:latin typeface="Arial"/>
            </a:endParaRPr>
          </a:p>
          <a:p>
            <a:pPr defTabSz="914400">
              <a:lnSpc>
                <a:spcPct val="100000"/>
              </a:lnSpc>
              <a:tabLst>
                <a:tab pos="0" algn="l"/>
              </a:tabLst>
            </a:pPr>
            <a:endParaRPr lang="it-IT" sz="1800" b="0" strike="noStrike" spc="-1">
              <a:solidFill>
                <a:srgbClr val="000000"/>
              </a:solidFill>
              <a:latin typeface="Arial"/>
            </a:endParaRPr>
          </a:p>
          <a:p>
            <a:pPr defTabSz="914400">
              <a:lnSpc>
                <a:spcPct val="100000"/>
              </a:lnSpc>
              <a:tabLst>
                <a:tab pos="0" algn="l"/>
              </a:tabLst>
            </a:pPr>
            <a:r>
              <a:rPr lang="it-IT" sz="2000" b="0" u="sng" strike="noStrike" spc="-1">
                <a:solidFill>
                  <a:srgbClr val="0563C1"/>
                </a:solidFill>
                <a:uFillTx/>
                <a:latin typeface="Titillium Web"/>
                <a:hlinkClick r:id="rId2"/>
              </a:rPr>
              <a:t>Gestori di identità digitale</a:t>
            </a:r>
            <a:endParaRPr lang="it-IT" sz="2000" b="0" strike="noStrike" spc="-1">
              <a:solidFill>
                <a:srgbClr val="000000"/>
              </a:solidFill>
              <a:latin typeface="Arial"/>
            </a:endParaRPr>
          </a:p>
          <a:p>
            <a:pPr defTabSz="914400">
              <a:lnSpc>
                <a:spcPct val="100000"/>
              </a:lnSpc>
              <a:tabLst>
                <a:tab pos="0" algn="l"/>
              </a:tabLst>
            </a:pPr>
            <a:endParaRPr lang="it-IT" sz="8400" b="0" strike="noStrike" spc="-1">
              <a:solidFill>
                <a:srgbClr val="000000"/>
              </a:solidFill>
              <a:latin typeface="Arial"/>
            </a:endParaRPr>
          </a:p>
        </p:txBody>
      </p:sp>
      <p:sp>
        <p:nvSpPr>
          <p:cNvPr id="164" name="AutoShape 2"/>
          <p:cNvSpPr/>
          <p:nvPr/>
        </p:nvSpPr>
        <p:spPr>
          <a:xfrm>
            <a:off x="1031760" y="506520"/>
            <a:ext cx="6642720" cy="581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it-IT" sz="1800" b="0" strike="noStrike" spc="-1">
              <a:solidFill>
                <a:schemeClr val="dk1"/>
              </a:solidFill>
              <a:latin typeface="Calibri"/>
            </a:endParaRPr>
          </a:p>
        </p:txBody>
      </p:sp>
      <p:sp>
        <p:nvSpPr>
          <p:cNvPr id="165" name="AutoShape 3"/>
          <p:cNvSpPr/>
          <p:nvPr/>
        </p:nvSpPr>
        <p:spPr>
          <a:xfrm>
            <a:off x="1031760" y="1816200"/>
            <a:ext cx="6642720" cy="581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it-IT" sz="1800" b="0" strike="noStrike" spc="-1">
              <a:solidFill>
                <a:schemeClr val="dk1"/>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magine 1"/>
          <p:cNvPicPr/>
          <p:nvPr/>
        </p:nvPicPr>
        <p:blipFill>
          <a:blip r:embed="rId2" cstate="print"/>
          <a:stretch/>
        </p:blipFill>
        <p:spPr>
          <a:xfrm>
            <a:off x="923760" y="0"/>
            <a:ext cx="9891360" cy="676584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magine 1"/>
          <p:cNvPicPr/>
          <p:nvPr/>
        </p:nvPicPr>
        <p:blipFill>
          <a:blip r:embed="rId2" cstate="print"/>
          <a:stretch/>
        </p:blipFill>
        <p:spPr>
          <a:xfrm>
            <a:off x="966960" y="195120"/>
            <a:ext cx="10257120" cy="6465960"/>
          </a:xfrm>
          <a:prstGeom prst="rect">
            <a:avLst/>
          </a:prstGeom>
          <a:ln w="0">
            <a:noFill/>
          </a:ln>
        </p:spPr>
      </p:pic>
      <p:sp>
        <p:nvSpPr>
          <p:cNvPr id="3" name="CasellaDiTesto 2">
            <a:extLst>
              <a:ext uri="{FF2B5EF4-FFF2-40B4-BE49-F238E27FC236}">
                <a16:creationId xmlns:a16="http://schemas.microsoft.com/office/drawing/2014/main" id="{3AD24BE9-380B-F893-9765-F20912BA9FD5}"/>
              </a:ext>
            </a:extLst>
          </p:cNvPr>
          <p:cNvSpPr txBox="1"/>
          <p:nvPr/>
        </p:nvSpPr>
        <p:spPr>
          <a:xfrm>
            <a:off x="8482520" y="1678420"/>
            <a:ext cx="3628417" cy="923330"/>
          </a:xfrm>
          <a:prstGeom prst="rect">
            <a:avLst/>
          </a:prstGeom>
          <a:noFill/>
        </p:spPr>
        <p:txBody>
          <a:bodyPr wrap="square">
            <a:spAutoFit/>
          </a:bodyPr>
          <a:lstStyle/>
          <a:p>
            <a:pPr algn="r"/>
            <a:r>
              <a:rPr lang="it-IT" sz="1800" b="1" strike="noStrike" spc="-1" dirty="0">
                <a:solidFill>
                  <a:schemeClr val="dk1"/>
                </a:solidFill>
                <a:latin typeface="Calibri Light"/>
              </a:rPr>
              <a:t>Aprire app sul cellulare,</a:t>
            </a:r>
            <a:br>
              <a:rPr lang="it-IT" sz="1800" b="1" dirty="0"/>
            </a:br>
            <a:r>
              <a:rPr lang="it-IT" sz="1800" b="1" strike="noStrike" spc="-1" dirty="0">
                <a:solidFill>
                  <a:schemeClr val="dk1"/>
                </a:solidFill>
                <a:latin typeface="Calibri Light"/>
              </a:rPr>
              <a:t>Inquadrare il QR-Code</a:t>
            </a:r>
            <a:br>
              <a:rPr lang="it-IT" sz="1800" b="1" dirty="0"/>
            </a:br>
            <a:r>
              <a:rPr lang="it-IT" sz="1800" b="1" strike="noStrike" spc="-1" dirty="0">
                <a:solidFill>
                  <a:schemeClr val="dk1"/>
                </a:solidFill>
                <a:latin typeface="Calibri Light"/>
              </a:rPr>
              <a:t>Inserire il codice Pin sull’app Cellulare</a:t>
            </a:r>
            <a:endParaRPr lang="it-IT"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6C9E9-F0A8-8147-134C-BFA42AFA1457}"/>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13290E4B-EF6D-91D7-A9AD-7B2B15BA747A}"/>
              </a:ext>
            </a:extLst>
          </p:cNvPr>
          <p:cNvSpPr>
            <a:spLocks noGrp="1"/>
          </p:cNvSpPr>
          <p:nvPr>
            <p:ph/>
          </p:nvPr>
        </p:nvSpPr>
        <p:spPr/>
        <p:txBody>
          <a:bodyPr>
            <a:normAutofit fontScale="47500" lnSpcReduction="20000"/>
          </a:bodyPr>
          <a:lstStyle/>
          <a:p>
            <a:pPr marL="0" indent="0">
              <a:buNone/>
            </a:pPr>
            <a:endParaRPr lang="it-IT" sz="2000" spc="-1" dirty="0">
              <a:solidFill>
                <a:schemeClr val="dk1"/>
              </a:solidFill>
              <a:latin typeface="Calibri Light"/>
            </a:endParaRPr>
          </a:p>
          <a:p>
            <a:pPr marL="0" indent="0">
              <a:buNone/>
            </a:pPr>
            <a:endParaRPr lang="it-IT" sz="2000" spc="-1" dirty="0">
              <a:solidFill>
                <a:schemeClr val="dk1"/>
              </a:solidFill>
              <a:latin typeface="Calibri Light"/>
            </a:endParaRPr>
          </a:p>
          <a:p>
            <a:pPr marL="0" indent="0">
              <a:buNone/>
            </a:pPr>
            <a:r>
              <a:rPr lang="it-IT" sz="2000" spc="-1" dirty="0">
                <a:solidFill>
                  <a:schemeClr val="dk1"/>
                </a:solidFill>
                <a:latin typeface="Calibri Light"/>
              </a:rPr>
              <a:t>si attiva app su cellulare</a:t>
            </a:r>
            <a:br>
              <a:rPr lang="it-IT" sz="2000" dirty="0"/>
            </a:br>
            <a:r>
              <a:rPr lang="it-IT" sz="2000" spc="-1" dirty="0">
                <a:solidFill>
                  <a:schemeClr val="dk1"/>
                </a:solidFill>
                <a:latin typeface="Calibri Light"/>
              </a:rPr>
              <a:t>Inserire il codice Pin sull’app Cellulare</a:t>
            </a:r>
            <a:br>
              <a:rPr lang="it-IT" sz="2000" spc="-1" dirty="0">
                <a:solidFill>
                  <a:schemeClr val="dk1"/>
                </a:solidFill>
                <a:latin typeface="Calibri Light"/>
              </a:rPr>
            </a:br>
            <a:r>
              <a:rPr lang="it-IT" sz="2000" spc="-1" dirty="0">
                <a:solidFill>
                  <a:schemeClr val="dk1"/>
                </a:solidFill>
              </a:rPr>
              <a:t>--------</a:t>
            </a:r>
          </a:p>
          <a:p>
            <a:pPr marL="0" indent="0">
              <a:buNone/>
            </a:pPr>
            <a:r>
              <a:rPr lang="it-IT" sz="2000" spc="-1" dirty="0">
                <a:solidFill>
                  <a:schemeClr val="dk1"/>
                </a:solidFill>
              </a:rPr>
              <a:t>Dall’App di </a:t>
            </a:r>
            <a:r>
              <a:rPr lang="it-IT" sz="2000" spc="-1" dirty="0" err="1">
                <a:solidFill>
                  <a:schemeClr val="dk1"/>
                </a:solidFill>
              </a:rPr>
              <a:t>PosteID</a:t>
            </a:r>
            <a:r>
              <a:rPr lang="it-IT" sz="2000" spc="-1" dirty="0">
                <a:solidFill>
                  <a:schemeClr val="dk1"/>
                </a:solidFill>
              </a:rPr>
              <a:t> generare un PIN temporaneo</a:t>
            </a:r>
            <a:br>
              <a:rPr lang="it-IT" sz="2000" spc="-1" dirty="0">
                <a:solidFill>
                  <a:schemeClr val="dk1"/>
                </a:solidFill>
              </a:rPr>
            </a:br>
            <a:r>
              <a:rPr lang="it-IT" sz="2000" spc="-1" dirty="0">
                <a:solidFill>
                  <a:schemeClr val="dk1"/>
                </a:solidFill>
              </a:rPr>
              <a:t>inserire il PIN temporaneo sul PC</a:t>
            </a:r>
            <a:br>
              <a:rPr lang="it-IT" sz="2000" dirty="0"/>
            </a:br>
            <a:r>
              <a:rPr lang="it-IT" sz="2000" spc="-1" dirty="0">
                <a:solidFill>
                  <a:schemeClr val="dk1"/>
                </a:solidFill>
                <a:latin typeface="Calibri Light"/>
              </a:rPr>
              <a:t>--------</a:t>
            </a:r>
          </a:p>
          <a:p>
            <a:pPr marL="0" indent="0">
              <a:buNone/>
            </a:pPr>
            <a:r>
              <a:rPr lang="it-IT" sz="2000" spc="-1" dirty="0">
                <a:solidFill>
                  <a:schemeClr val="dk1"/>
                </a:solidFill>
                <a:latin typeface="Calibri Light"/>
              </a:rPr>
              <a:t>Scegliere di farsi inviare un codice tramite SMS</a:t>
            </a:r>
            <a:br>
              <a:rPr lang="it-IT" sz="2000" dirty="0"/>
            </a:br>
            <a:r>
              <a:rPr lang="it-IT" sz="2000" spc="-1" dirty="0">
                <a:solidFill>
                  <a:schemeClr val="dk1"/>
                </a:solidFill>
                <a:latin typeface="Calibri Light"/>
              </a:rPr>
              <a:t>Inserire il codice dell’SMS sul computer</a:t>
            </a:r>
            <a:endParaRPr lang="it-IT" sz="2000" dirty="0"/>
          </a:p>
          <a:p>
            <a:endParaRPr lang="it-IT" sz="2100" dirty="0"/>
          </a:p>
        </p:txBody>
      </p:sp>
      <p:pic>
        <p:nvPicPr>
          <p:cNvPr id="5" name="Segnaposto contenuto 4" descr="Immagine che contiene testo, schermata, Carattere&#10;&#10;Il contenuto generato dall'IA potrebbe non essere corretto.">
            <a:extLst>
              <a:ext uri="{FF2B5EF4-FFF2-40B4-BE49-F238E27FC236}">
                <a16:creationId xmlns:a16="http://schemas.microsoft.com/office/drawing/2014/main" id="{1A74B5E2-6F17-C0BB-689C-2FFE851E1AC5}"/>
              </a:ext>
            </a:extLst>
          </p:cNvPr>
          <p:cNvPicPr>
            <a:picLocks noGrp="1" noChangeAspect="1"/>
          </p:cNvPicPr>
          <p:nvPr>
            <p:ph/>
          </p:nvPr>
        </p:nvPicPr>
        <p:blipFill>
          <a:blip r:embed="rId2"/>
          <a:stretch>
            <a:fillRect/>
          </a:stretch>
        </p:blipFill>
        <p:spPr>
          <a:xfrm>
            <a:off x="1248604" y="723073"/>
            <a:ext cx="4711437" cy="4595931"/>
          </a:xfrm>
          <a:prstGeom prst="rect">
            <a:avLst/>
          </a:prstGeom>
        </p:spPr>
      </p:pic>
    </p:spTree>
    <p:extLst>
      <p:ext uri="{BB962C8B-B14F-4D97-AF65-F5344CB8AC3E}">
        <p14:creationId xmlns:p14="http://schemas.microsoft.com/office/powerpoint/2010/main" val="143437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magine 1"/>
          <p:cNvPicPr/>
          <p:nvPr/>
        </p:nvPicPr>
        <p:blipFill>
          <a:blip r:embed="rId2" cstate="print"/>
          <a:stretch/>
        </p:blipFill>
        <p:spPr>
          <a:xfrm>
            <a:off x="694440" y="262080"/>
            <a:ext cx="10572120" cy="647316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E67D4-7AEA-D937-EA9C-2876F28919D6}"/>
              </a:ext>
            </a:extLst>
          </p:cNvPr>
          <p:cNvSpPr>
            <a:spLocks noGrp="1"/>
          </p:cNvSpPr>
          <p:nvPr>
            <p:ph type="title"/>
          </p:nvPr>
        </p:nvSpPr>
        <p:spPr/>
        <p:txBody>
          <a:bodyPr/>
          <a:lstStyle/>
          <a:p>
            <a:pPr algn="ctr"/>
            <a:r>
              <a:rPr lang="it-IT" b="1" dirty="0">
                <a:solidFill>
                  <a:srgbClr val="FF0000"/>
                </a:solidFill>
              </a:rPr>
              <a:t>SPID …. ma fino a quando ????</a:t>
            </a:r>
          </a:p>
        </p:txBody>
      </p:sp>
      <p:sp>
        <p:nvSpPr>
          <p:cNvPr id="3" name="Sottotitolo 2">
            <a:extLst>
              <a:ext uri="{FF2B5EF4-FFF2-40B4-BE49-F238E27FC236}">
                <a16:creationId xmlns:a16="http://schemas.microsoft.com/office/drawing/2014/main" id="{02DA8482-981E-D064-235B-0C510E58B230}"/>
              </a:ext>
            </a:extLst>
          </p:cNvPr>
          <p:cNvSpPr>
            <a:spLocks noGrp="1"/>
          </p:cNvSpPr>
          <p:nvPr>
            <p:ph type="subTitle"/>
          </p:nvPr>
        </p:nvSpPr>
        <p:spPr>
          <a:xfrm>
            <a:off x="609480" y="3289174"/>
            <a:ext cx="10972440" cy="1144800"/>
          </a:xfrm>
        </p:spPr>
        <p:txBody>
          <a:bodyPr/>
          <a:lstStyle/>
          <a:p>
            <a:r>
              <a:rPr lang="it-IT" dirty="0"/>
              <a:t>Le novità previste entro il 2026 indicano infatti </a:t>
            </a:r>
            <a:r>
              <a:rPr lang="it-IT" b="1" dirty="0"/>
              <a:t>la progressiva sostituzione dello SPID con la Carta d’Identità Elettronica (CIE)</a:t>
            </a:r>
            <a:r>
              <a:rPr lang="it-IT" dirty="0"/>
              <a:t> e l’introduzione di un nuovo </a:t>
            </a:r>
            <a:r>
              <a:rPr lang="it-IT" b="1" dirty="0"/>
              <a:t>IT </a:t>
            </a:r>
            <a:r>
              <a:rPr lang="it-IT" b="1" dirty="0" err="1"/>
              <a:t>Wallet</a:t>
            </a:r>
            <a:r>
              <a:rPr lang="it-IT" dirty="0"/>
              <a:t> digitale. </a:t>
            </a:r>
          </a:p>
        </p:txBody>
      </p:sp>
    </p:spTree>
    <p:extLst>
      <p:ext uri="{BB962C8B-B14F-4D97-AF65-F5344CB8AC3E}">
        <p14:creationId xmlns:p14="http://schemas.microsoft.com/office/powerpoint/2010/main" val="104573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olo 1"/>
          <p:cNvSpPr/>
          <p:nvPr/>
        </p:nvSpPr>
        <p:spPr>
          <a:xfrm>
            <a:off x="1523880" y="203040"/>
            <a:ext cx="9828360" cy="655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pPr>
            <a:endParaRPr lang="it-IT" sz="4000" b="0" strike="noStrike" spc="-1">
              <a:solidFill>
                <a:srgbClr val="000000"/>
              </a:solidFill>
              <a:latin typeface="Arial"/>
            </a:endParaRPr>
          </a:p>
          <a:p>
            <a:pPr algn="ctr" defTabSz="914400">
              <a:lnSpc>
                <a:spcPct val="90000"/>
              </a:lnSpc>
            </a:pPr>
            <a:endParaRPr lang="it-IT" sz="4000" b="0" strike="noStrike" spc="-1">
              <a:solidFill>
                <a:srgbClr val="000000"/>
              </a:solidFill>
              <a:latin typeface="Arial"/>
            </a:endParaRPr>
          </a:p>
          <a:p>
            <a:pPr algn="ctr" defTabSz="914400">
              <a:lnSpc>
                <a:spcPct val="90000"/>
              </a:lnSpc>
            </a:pPr>
            <a:endParaRPr lang="it-IT" sz="4000" b="0" strike="noStrike" spc="-1">
              <a:solidFill>
                <a:srgbClr val="000000"/>
              </a:solidFill>
              <a:latin typeface="Arial"/>
            </a:endParaRPr>
          </a:p>
          <a:p>
            <a:pPr algn="ctr" defTabSz="914400">
              <a:lnSpc>
                <a:spcPct val="90000"/>
              </a:lnSpc>
            </a:pPr>
            <a:endParaRPr lang="it-IT" sz="4000" b="0" strike="noStrike" spc="-1">
              <a:solidFill>
                <a:srgbClr val="000000"/>
              </a:solidFill>
              <a:latin typeface="Arial"/>
            </a:endParaRPr>
          </a:p>
          <a:p>
            <a:pPr algn="ctr" defTabSz="914400">
              <a:lnSpc>
                <a:spcPct val="90000"/>
              </a:lnSpc>
            </a:pPr>
            <a:endParaRPr lang="it-IT" sz="4000" b="0" strike="noStrike" spc="-1">
              <a:solidFill>
                <a:srgbClr val="000000"/>
              </a:solidFill>
              <a:latin typeface="Arial"/>
            </a:endParaRPr>
          </a:p>
          <a:p>
            <a:pPr algn="ctr" defTabSz="914400">
              <a:lnSpc>
                <a:spcPct val="90000"/>
              </a:lnSpc>
            </a:pPr>
            <a:r>
              <a:rPr lang="it-IT" sz="4000" b="0" u="sng" strike="noStrike" spc="-1">
                <a:solidFill>
                  <a:schemeClr val="dk1"/>
                </a:solidFill>
                <a:uFillTx/>
                <a:latin typeface="Calibri Light"/>
                <a:hlinkClick r:id="rId2"/>
              </a:rPr>
              <a:t>Prova di accesso portale INPS</a:t>
            </a:r>
            <a:endParaRPr lang="it-IT" sz="4000" b="0" strike="noStrike" spc="-1">
              <a:solidFill>
                <a:srgbClr val="000000"/>
              </a:solidFill>
              <a:latin typeface="Arial"/>
            </a:endParaRPr>
          </a:p>
          <a:p>
            <a:pPr algn="ctr" defTabSz="914400">
              <a:lnSpc>
                <a:spcPct val="90000"/>
              </a:lnSpc>
            </a:pPr>
            <a:endParaRPr lang="it-IT" sz="4000" b="0" strike="noStrike" spc="-1">
              <a:solidFill>
                <a:srgbClr val="000000"/>
              </a:solidFill>
              <a:latin typeface="Arial"/>
            </a:endParaRPr>
          </a:p>
          <a:p>
            <a:pPr algn="ctr" defTabSz="914400">
              <a:lnSpc>
                <a:spcPct val="90000"/>
              </a:lnSpc>
            </a:pPr>
            <a:r>
              <a:rPr lang="it-IT" sz="4000" b="0" u="sng" strike="noStrike" spc="-1">
                <a:solidFill>
                  <a:schemeClr val="dk1"/>
                </a:solidFill>
                <a:uFillTx/>
                <a:latin typeface="Calibri Light"/>
                <a:hlinkClick r:id="rId2"/>
              </a:rPr>
              <a:t>www.inps.it</a:t>
            </a:r>
            <a:endParaRPr lang="it-IT" sz="40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1086840" y="967320"/>
            <a:ext cx="9473760" cy="3216960"/>
          </a:xfrm>
          <a:prstGeom prst="rect">
            <a:avLst/>
          </a:prstGeom>
          <a:noFill/>
          <a:ln w="0">
            <a:noFill/>
          </a:ln>
        </p:spPr>
        <p:txBody>
          <a:bodyPr lIns="0" tIns="0" rIns="0" bIns="0" anchor="b">
            <a:normAutofit fontScale="94444"/>
          </a:bodyPr>
          <a:lstStyle/>
          <a:p>
            <a:pPr indent="0" algn="ctr" defTabSz="914400">
              <a:lnSpc>
                <a:spcPct val="90000"/>
              </a:lnSpc>
              <a:buNone/>
              <a:tabLst>
                <a:tab pos="0" algn="l"/>
              </a:tabLst>
            </a:pPr>
            <a:r>
              <a:rPr lang="it-IT" sz="6000" b="0" strike="noStrike" spc="-1">
                <a:solidFill>
                  <a:schemeClr val="dk1"/>
                </a:solidFill>
                <a:latin typeface="Calibri Light"/>
              </a:rPr>
              <a:t>Ho un computer, </a:t>
            </a:r>
            <a:br>
              <a:rPr sz="6000"/>
            </a:br>
            <a:r>
              <a:rPr lang="it-IT" sz="6000" b="0" strike="noStrike" spc="-1">
                <a:solidFill>
                  <a:schemeClr val="dk1"/>
                </a:solidFill>
                <a:latin typeface="Calibri Light"/>
              </a:rPr>
              <a:t>ho fatto il corso….. e adesso ??? </a:t>
            </a:r>
            <a:br>
              <a:rPr sz="6000"/>
            </a:br>
            <a:r>
              <a:rPr lang="it-IT" sz="6000" b="0" strike="noStrike" spc="-1">
                <a:solidFill>
                  <a:schemeClr val="dk1"/>
                </a:solidFill>
                <a:latin typeface="Calibri Light"/>
              </a:rPr>
              <a:t>Cosa ci faccio ????</a:t>
            </a:r>
            <a:br>
              <a:rPr sz="6000"/>
            </a:br>
            <a:endParaRPr lang="it-IT" sz="6000" b="0" strike="noStrike" spc="-1">
              <a:solidFill>
                <a:srgbClr val="000000"/>
              </a:solidFill>
              <a:latin typeface="Arial"/>
            </a:endParaRPr>
          </a:p>
        </p:txBody>
      </p:sp>
      <p:sp>
        <p:nvSpPr>
          <p:cNvPr id="139" name="PlaceHolder 2"/>
          <p:cNvSpPr>
            <a:spLocks noGrp="1"/>
          </p:cNvSpPr>
          <p:nvPr>
            <p:ph type="subTitle"/>
          </p:nvPr>
        </p:nvSpPr>
        <p:spPr>
          <a:xfrm>
            <a:off x="1418040" y="3944160"/>
            <a:ext cx="9142560" cy="2022840"/>
          </a:xfrm>
          <a:prstGeom prst="rect">
            <a:avLst/>
          </a:prstGeom>
          <a:noFill/>
          <a:ln w="0">
            <a:noFill/>
          </a:ln>
        </p:spPr>
        <p:txBody>
          <a:bodyPr lIns="0" tIns="0" rIns="0" bIns="0" anchor="t">
            <a:normAutofit fontScale="92500"/>
          </a:bodyPr>
          <a:lstStyle/>
          <a:p>
            <a:pPr indent="0" algn="ctr" defTabSz="914400">
              <a:lnSpc>
                <a:spcPct val="90000"/>
              </a:lnSpc>
              <a:spcBef>
                <a:spcPts val="1001"/>
              </a:spcBef>
              <a:buNone/>
              <a:tabLst>
                <a:tab pos="0" algn="l"/>
              </a:tabLst>
            </a:pPr>
            <a:r>
              <a:rPr lang="it-IT" sz="2800" b="0" strike="noStrike" spc="-1">
                <a:solidFill>
                  <a:schemeClr val="dk1"/>
                </a:solidFill>
                <a:latin typeface="Calibri"/>
              </a:rPr>
              <a:t>Panoramica </a:t>
            </a:r>
            <a:r>
              <a:rPr lang="it-IT" sz="2800" b="0" i="1" u="sng" strike="noStrike" spc="-1">
                <a:solidFill>
                  <a:schemeClr val="dk1"/>
                </a:solidFill>
                <a:uFillTx/>
                <a:latin typeface="Calibri"/>
              </a:rPr>
              <a:t>non</a:t>
            </a:r>
            <a:r>
              <a:rPr lang="it-IT" sz="2800" b="0" strike="noStrike" spc="-1">
                <a:solidFill>
                  <a:schemeClr val="dk1"/>
                </a:solidFill>
                <a:latin typeface="Calibri"/>
              </a:rPr>
              <a:t> esaustiva sull’uso dei servizi digitali disponibili su internet in particolare quelli della pubblica amministrazione.</a:t>
            </a:r>
            <a:endParaRPr lang="it-IT" sz="2800" b="0" strike="noStrike" spc="-1">
              <a:solidFill>
                <a:srgbClr val="000000"/>
              </a:solidFill>
              <a:latin typeface="Arial"/>
            </a:endParaRPr>
          </a:p>
          <a:p>
            <a:pPr indent="0" algn="ctr" defTabSz="914400">
              <a:lnSpc>
                <a:spcPct val="90000"/>
              </a:lnSpc>
              <a:spcBef>
                <a:spcPts val="1001"/>
              </a:spcBef>
              <a:buNone/>
              <a:tabLst>
                <a:tab pos="0" algn="l"/>
              </a:tabLst>
            </a:pPr>
            <a:br>
              <a:rPr sz="2400"/>
            </a:br>
            <a:r>
              <a:rPr lang="it-IT" sz="2800" b="0" strike="noStrike" spc="-1">
                <a:solidFill>
                  <a:schemeClr val="dk1"/>
                </a:solidFill>
                <a:latin typeface="Calibri"/>
              </a:rPr>
              <a:t>Per avere un servizio anche da casa a qualsiasi ora del giorno, </a:t>
            </a:r>
            <a:br>
              <a:rPr sz="2800"/>
            </a:br>
            <a:r>
              <a:rPr lang="it-IT" sz="2800" b="0" strike="noStrike" spc="-1">
                <a:solidFill>
                  <a:schemeClr val="dk1"/>
                </a:solidFill>
                <a:latin typeface="Calibri"/>
              </a:rPr>
              <a:t>senza perdere tempo a fare code</a:t>
            </a:r>
            <a:endParaRPr lang="it-IT" sz="2800" b="0" strike="noStrike" spc="-1">
              <a:solidFill>
                <a:srgbClr val="000000"/>
              </a:solidFill>
              <a:latin typeface="Arial"/>
            </a:endParaRPr>
          </a:p>
          <a:p>
            <a:pPr indent="0" algn="ctr" defTabSz="914400">
              <a:lnSpc>
                <a:spcPct val="90000"/>
              </a:lnSpc>
              <a:spcBef>
                <a:spcPts val="1001"/>
              </a:spcBef>
              <a:buNone/>
              <a:tabLst>
                <a:tab pos="0" algn="l"/>
              </a:tabLst>
            </a:pPr>
            <a:endParaRPr lang="it-IT" sz="24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ttangolo 4"/>
          <p:cNvSpPr/>
          <p:nvPr/>
        </p:nvSpPr>
        <p:spPr>
          <a:xfrm>
            <a:off x="2273400" y="1040400"/>
            <a:ext cx="7884360" cy="237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9600" b="0" strike="noStrike" spc="-1">
                <a:solidFill>
                  <a:schemeClr val="accent1">
                    <a:lumMod val="75000"/>
                  </a:schemeClr>
                </a:solidFill>
                <a:latin typeface="Calibri"/>
              </a:rPr>
              <a:t>C.I.E.</a:t>
            </a:r>
            <a:endParaRPr lang="it-IT" sz="9600" b="0" strike="noStrike" spc="-1">
              <a:solidFill>
                <a:srgbClr val="000000"/>
              </a:solidFill>
              <a:latin typeface="Arial"/>
            </a:endParaRPr>
          </a:p>
          <a:p>
            <a:pPr algn="ctr" defTabSz="914400">
              <a:lnSpc>
                <a:spcPct val="100000"/>
              </a:lnSpc>
            </a:pPr>
            <a:r>
              <a:rPr lang="it-IT" sz="5400" b="0" strike="noStrike" spc="-1">
                <a:solidFill>
                  <a:schemeClr val="accent1">
                    <a:lumMod val="75000"/>
                  </a:schemeClr>
                </a:solidFill>
                <a:latin typeface="Calibri"/>
              </a:rPr>
              <a:t>Carta Identità Elettronica</a:t>
            </a:r>
            <a:endParaRPr lang="it-IT" sz="5400" b="0" strike="noStrike" spc="-1">
              <a:solidFill>
                <a:srgbClr val="000000"/>
              </a:solidFill>
              <a:latin typeface="Arial"/>
            </a:endParaRPr>
          </a:p>
        </p:txBody>
      </p:sp>
      <p:pic>
        <p:nvPicPr>
          <p:cNvPr id="172" name="Picture 2" descr="https://www.cartaidentita.interno.gov.it/downloads/2022/09/Fronte-600x391.jpg"/>
          <p:cNvPicPr/>
          <p:nvPr/>
        </p:nvPicPr>
        <p:blipFill>
          <a:blip r:embed="rId2" cstate="print"/>
          <a:stretch/>
        </p:blipFill>
        <p:spPr>
          <a:xfrm>
            <a:off x="1717200" y="3900960"/>
            <a:ext cx="4039200" cy="2631600"/>
          </a:xfrm>
          <a:prstGeom prst="rect">
            <a:avLst/>
          </a:prstGeom>
          <a:ln w="0">
            <a:noFill/>
          </a:ln>
        </p:spPr>
      </p:pic>
      <p:pic>
        <p:nvPicPr>
          <p:cNvPr id="173" name="Immagine 5"/>
          <p:cNvPicPr/>
          <p:nvPr/>
        </p:nvPicPr>
        <p:blipFill>
          <a:blip r:embed="rId3" cstate="print"/>
          <a:stretch/>
        </p:blipFill>
        <p:spPr>
          <a:xfrm>
            <a:off x="6434280" y="3980160"/>
            <a:ext cx="3898800" cy="247320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p:nvPr>
        </p:nvSpPr>
        <p:spPr>
          <a:xfrm>
            <a:off x="838080" y="1825560"/>
            <a:ext cx="10514160" cy="4349880"/>
          </a:xfrm>
          <a:prstGeom prst="rect">
            <a:avLst/>
          </a:prstGeom>
          <a:noFill/>
          <a:ln w="0">
            <a:noFill/>
          </a:ln>
        </p:spPr>
        <p:txBody>
          <a:bodyPr lIns="90000" tIns="45000" rIns="90000" bIns="45000" anchor="t">
            <a:norm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Si attiva con PIN e PUK, metà codice consegnato subito, l’altra metà arriverà tramite posta ordinaria.</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La </a:t>
            </a:r>
            <a:r>
              <a:rPr lang="it-IT" sz="2800" b="1" strike="noStrike" spc="-1">
                <a:solidFill>
                  <a:schemeClr val="dk1"/>
                </a:solidFill>
                <a:latin typeface="Calibri"/>
              </a:rPr>
              <a:t>Carta di Identità Elettronica (CIE)</a:t>
            </a:r>
            <a:r>
              <a:rPr lang="it-IT" sz="2800" b="0" strike="noStrike" spc="-1">
                <a:solidFill>
                  <a:schemeClr val="dk1"/>
                </a:solidFill>
                <a:latin typeface="Calibri"/>
              </a:rPr>
              <a:t> è la </a:t>
            </a:r>
            <a:r>
              <a:rPr lang="it-IT" sz="2800" b="1" strike="noStrike" spc="-1">
                <a:solidFill>
                  <a:schemeClr val="dk1"/>
                </a:solidFill>
                <a:latin typeface="Calibri"/>
              </a:rPr>
              <a:t>chiave di accesso</a:t>
            </a:r>
            <a:r>
              <a:rPr lang="it-IT" sz="2800" b="0" strike="noStrike" spc="-1">
                <a:solidFill>
                  <a:schemeClr val="dk1"/>
                </a:solidFill>
                <a:latin typeface="Calibri"/>
              </a:rPr>
              <a:t>, garantita dallo Stato e rilasciata dal Ministero dell’Interno, che permette al cittadino di </a:t>
            </a:r>
            <a:r>
              <a:rPr lang="it-IT" sz="2800" b="1" strike="noStrike" spc="-1">
                <a:solidFill>
                  <a:schemeClr val="dk1"/>
                </a:solidFill>
                <a:latin typeface="Calibri"/>
              </a:rPr>
              <a:t>autenticarsi in tutta sicurezza ai servizi online di enti e pubbliche amministrazioni</a:t>
            </a:r>
            <a:r>
              <a:rPr lang="it-IT" sz="2800" b="0" strike="noStrike" spc="-1">
                <a:solidFill>
                  <a:schemeClr val="dk1"/>
                </a:solidFill>
                <a:latin typeface="Calibri"/>
              </a:rPr>
              <a:t> che ne consentono l’utilizzo.</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000" b="0" strike="noStrike" spc="-1">
                <a:solidFill>
                  <a:schemeClr val="dk1"/>
                </a:solidFill>
                <a:latin typeface="Calibri"/>
              </a:rPr>
              <a:t>Infatti, con la realizzazione del </a:t>
            </a:r>
            <a:r>
              <a:rPr lang="it-IT" sz="2000" b="0" u="sng" strike="noStrike" spc="-1">
                <a:solidFill>
                  <a:schemeClr val="dk1"/>
                </a:solidFill>
                <a:uFillTx/>
                <a:latin typeface="Calibri"/>
                <a:hlinkClick r:id="rId2"/>
              </a:rPr>
              <a:t>nodo eIDAS italiano</a:t>
            </a:r>
            <a:r>
              <a:rPr lang="it-IT" sz="2000" b="0" strike="noStrike" spc="-1">
                <a:solidFill>
                  <a:schemeClr val="dk1"/>
                </a:solidFill>
                <a:latin typeface="Calibri"/>
              </a:rPr>
              <a:t> si completa il progetto di </a:t>
            </a:r>
            <a:r>
              <a:rPr lang="it-IT" sz="2000" b="1" strike="noStrike" spc="-1">
                <a:solidFill>
                  <a:schemeClr val="dk1"/>
                </a:solidFill>
                <a:latin typeface="Calibri"/>
              </a:rPr>
              <a:t>cittadinanza digitale europea</a:t>
            </a:r>
            <a:r>
              <a:rPr lang="it-IT" sz="2000" b="0" strike="noStrike" spc="-1">
                <a:solidFill>
                  <a:schemeClr val="dk1"/>
                </a:solidFill>
                <a:latin typeface="Calibri"/>
              </a:rPr>
              <a:t>, che permette ai </a:t>
            </a:r>
            <a:r>
              <a:rPr lang="it-IT" sz="2000" b="1" strike="noStrike" spc="-1">
                <a:solidFill>
                  <a:schemeClr val="dk1"/>
                </a:solidFill>
                <a:latin typeface="Calibri"/>
              </a:rPr>
              <a:t>titolari di una CIE </a:t>
            </a:r>
            <a:r>
              <a:rPr lang="it-IT" sz="2000" b="0" strike="noStrike" spc="-1">
                <a:solidFill>
                  <a:schemeClr val="dk1"/>
                </a:solidFill>
                <a:latin typeface="Calibri"/>
              </a:rPr>
              <a:t>di accedere anche ai</a:t>
            </a:r>
            <a:r>
              <a:rPr lang="it-IT" sz="2000" b="1" strike="noStrike" spc="-1">
                <a:solidFill>
                  <a:schemeClr val="dk1"/>
                </a:solidFill>
                <a:latin typeface="Calibri"/>
              </a:rPr>
              <a:t> servizi online di altri Paesi dell’Unione Europea</a:t>
            </a:r>
            <a:r>
              <a:rPr lang="it-IT" sz="2000" b="0" strike="noStrike" spc="-1">
                <a:solidFill>
                  <a:schemeClr val="dk1"/>
                </a:solidFill>
                <a:latin typeface="Calibri"/>
              </a:rPr>
              <a:t> (ad esempio servizi universitari, bancari o delle pubbliche amministrazioni).</a:t>
            </a:r>
            <a:endParaRPr lang="it-IT" sz="20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ttangolo 1"/>
          <p:cNvSpPr/>
          <p:nvPr/>
        </p:nvSpPr>
        <p:spPr>
          <a:xfrm>
            <a:off x="990000" y="797040"/>
            <a:ext cx="9645840" cy="37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t-IT" sz="2400" b="0" strike="noStrike" spc="-1">
                <a:solidFill>
                  <a:srgbClr val="455B71"/>
                </a:solidFill>
                <a:latin typeface="Lora"/>
              </a:rPr>
              <a:t>La </a:t>
            </a:r>
            <a:r>
              <a:rPr lang="it-IT" sz="2400" b="1" strike="noStrike" spc="-1">
                <a:solidFill>
                  <a:srgbClr val="455B71"/>
                </a:solidFill>
                <a:latin typeface="Lora"/>
              </a:rPr>
              <a:t>Carta di Identità Elettronica</a:t>
            </a:r>
            <a:r>
              <a:rPr lang="it-IT" sz="2400" b="0" strike="noStrike" spc="-1">
                <a:solidFill>
                  <a:srgbClr val="455B71"/>
                </a:solidFill>
                <a:latin typeface="Lora"/>
              </a:rPr>
              <a:t> (</a:t>
            </a:r>
            <a:r>
              <a:rPr lang="it-IT" sz="2400" b="1" strike="noStrike" spc="-1">
                <a:solidFill>
                  <a:srgbClr val="455B71"/>
                </a:solidFill>
                <a:latin typeface="Lora"/>
              </a:rPr>
              <a:t>CIE</a:t>
            </a:r>
            <a:r>
              <a:rPr lang="it-IT" sz="2400" b="0" strike="noStrike" spc="-1">
                <a:solidFill>
                  <a:srgbClr val="455B71"/>
                </a:solidFill>
                <a:latin typeface="Lora"/>
              </a:rPr>
              <a:t>) è rilasciata dallo Stato italiano e può essere utilizzata come </a:t>
            </a:r>
            <a:r>
              <a:rPr lang="it-IT" sz="2400" b="1" strike="noStrike" spc="-1">
                <a:solidFill>
                  <a:srgbClr val="455B71"/>
                </a:solidFill>
                <a:latin typeface="Lora"/>
              </a:rPr>
              <a:t>dispositivo di firma elettronica avanzata</a:t>
            </a:r>
            <a:r>
              <a:rPr lang="it-IT" sz="2400" b="0" strike="noStrike" spc="-1">
                <a:solidFill>
                  <a:srgbClr val="455B71"/>
                </a:solidFill>
                <a:latin typeface="Lora"/>
              </a:rPr>
              <a:t> (</a:t>
            </a:r>
            <a:r>
              <a:rPr lang="it-IT" sz="2400" b="1" strike="noStrike" spc="-1">
                <a:solidFill>
                  <a:srgbClr val="455B71"/>
                </a:solidFill>
                <a:latin typeface="Lora"/>
              </a:rPr>
              <a:t>FEA</a:t>
            </a:r>
            <a:r>
              <a:rPr lang="it-IT" sz="2400" b="0" strike="noStrike" spc="-1">
                <a:solidFill>
                  <a:srgbClr val="455B71"/>
                </a:solidFill>
                <a:latin typeface="Lora"/>
              </a:rPr>
              <a:t>) per firmare documenti elettronici.</a:t>
            </a:r>
            <a:endParaRPr lang="it-IT" sz="2400" b="0" strike="noStrike" spc="-1">
              <a:solidFill>
                <a:srgbClr val="000000"/>
              </a:solidFill>
              <a:latin typeface="Arial"/>
            </a:endParaRPr>
          </a:p>
          <a:p>
            <a:pPr defTabSz="914400">
              <a:lnSpc>
                <a:spcPct val="100000"/>
              </a:lnSpc>
            </a:pPr>
            <a:r>
              <a:rPr lang="it-IT" sz="2400" b="0" strike="noStrike" spc="-1">
                <a:solidFill>
                  <a:srgbClr val="455B71"/>
                </a:solidFill>
                <a:latin typeface="Lora"/>
              </a:rPr>
              <a:t>È possibile apporre una firma con CIE su file di qualsiasi estensione (.pdf, .jpg, .png…). Le tipologie di firma consentite sono:</a:t>
            </a:r>
            <a:endParaRPr lang="it-IT" sz="2400" b="0" strike="noStrike" spc="-1">
              <a:solidFill>
                <a:srgbClr val="000000"/>
              </a:solidFill>
              <a:latin typeface="Arial"/>
            </a:endParaRPr>
          </a:p>
          <a:p>
            <a:pPr marL="216000" indent="-216000" defTabSz="914400">
              <a:lnSpc>
                <a:spcPct val="100000"/>
              </a:lnSpc>
              <a:buClr>
                <a:srgbClr val="455B71"/>
              </a:buClr>
              <a:buFont typeface="Arial"/>
              <a:buChar char="•"/>
            </a:pPr>
            <a:r>
              <a:rPr lang="it-IT" sz="2400" b="0" strike="noStrike" spc="-1">
                <a:solidFill>
                  <a:srgbClr val="455B71"/>
                </a:solidFill>
                <a:latin typeface="Lora"/>
              </a:rPr>
              <a:t>“</a:t>
            </a:r>
            <a:r>
              <a:rPr lang="it-IT" sz="2400" b="1" strike="noStrike" spc="-1">
                <a:solidFill>
                  <a:srgbClr val="455B71"/>
                </a:solidFill>
                <a:latin typeface="Lora"/>
              </a:rPr>
              <a:t>PAdES</a:t>
            </a:r>
            <a:r>
              <a:rPr lang="it-IT" sz="2400" b="0" strike="noStrike" spc="-1">
                <a:solidFill>
                  <a:srgbClr val="455B71"/>
                </a:solidFill>
                <a:latin typeface="Lora"/>
              </a:rPr>
              <a:t>” – se si intende produrre un file PDF firmato digitalmente;</a:t>
            </a:r>
            <a:endParaRPr lang="it-IT" sz="2400" b="0" strike="noStrike" spc="-1">
              <a:solidFill>
                <a:srgbClr val="000000"/>
              </a:solidFill>
              <a:latin typeface="Arial"/>
            </a:endParaRPr>
          </a:p>
          <a:p>
            <a:pPr marL="216000" indent="-216000" defTabSz="914400">
              <a:lnSpc>
                <a:spcPct val="100000"/>
              </a:lnSpc>
              <a:buClr>
                <a:srgbClr val="455B71"/>
              </a:buClr>
              <a:buFont typeface="Arial"/>
              <a:buChar char="•"/>
            </a:pPr>
            <a:r>
              <a:rPr lang="it-IT" sz="2400" b="0" strike="noStrike" spc="-1">
                <a:solidFill>
                  <a:srgbClr val="455B71"/>
                </a:solidFill>
                <a:latin typeface="Lora"/>
              </a:rPr>
              <a:t>“</a:t>
            </a:r>
            <a:r>
              <a:rPr lang="it-IT" sz="2400" b="1" strike="noStrike" spc="-1">
                <a:solidFill>
                  <a:srgbClr val="455B71"/>
                </a:solidFill>
                <a:latin typeface="Lora"/>
              </a:rPr>
              <a:t>CAdES</a:t>
            </a:r>
            <a:r>
              <a:rPr lang="it-IT" sz="2400" b="0" strike="noStrike" spc="-1">
                <a:solidFill>
                  <a:srgbClr val="455B71"/>
                </a:solidFill>
                <a:latin typeface="Lora"/>
              </a:rPr>
              <a:t>” – per tutte le altre tipologie di file.</a:t>
            </a:r>
            <a:endParaRPr lang="it-IT" sz="2400" b="0" strike="noStrike" spc="-1">
              <a:solidFill>
                <a:srgbClr val="000000"/>
              </a:solidFill>
              <a:latin typeface="Arial"/>
            </a:endParaRPr>
          </a:p>
          <a:p>
            <a:pPr defTabSz="914400">
              <a:lnSpc>
                <a:spcPct val="100000"/>
              </a:lnSpc>
            </a:pPr>
            <a:endParaRPr lang="it-IT" sz="2400" b="0" strike="noStrike" spc="-1">
              <a:solidFill>
                <a:srgbClr val="000000"/>
              </a:solidFill>
              <a:latin typeface="Arial"/>
            </a:endParaRPr>
          </a:p>
          <a:p>
            <a:pPr marL="216000" indent="-216000" defTabSz="914400">
              <a:lnSpc>
                <a:spcPct val="100000"/>
              </a:lnSpc>
              <a:buClr>
                <a:srgbClr val="000000"/>
              </a:buClr>
              <a:buFont typeface="Arial"/>
              <a:buChar char="•"/>
            </a:pPr>
            <a:r>
              <a:rPr lang="it-IT" sz="2400" b="0" strike="noStrike" spc="-1">
                <a:solidFill>
                  <a:schemeClr val="dk1"/>
                </a:solidFill>
                <a:latin typeface="Calibri"/>
              </a:rPr>
              <a:t>La firma con CIE è </a:t>
            </a:r>
            <a:r>
              <a:rPr lang="it-IT" sz="2400" b="0" u="sng" strike="noStrike" spc="-1">
                <a:solidFill>
                  <a:schemeClr val="dk1"/>
                </a:solidFill>
                <a:uFillTx/>
                <a:latin typeface="Calibri"/>
                <a:hlinkClick r:id="rId2"/>
              </a:rPr>
              <a:t>regolamentata</a:t>
            </a:r>
            <a:r>
              <a:rPr lang="it-IT" sz="2400" b="0" strike="noStrike" spc="-1">
                <a:solidFill>
                  <a:schemeClr val="dk1"/>
                </a:solidFill>
                <a:latin typeface="Calibri"/>
              </a:rPr>
              <a:t> dalla normativa italiana e riconosciuta dalle Pubbliche Amministrazioni che ne consentono l’uso.</a:t>
            </a:r>
            <a:endParaRPr lang="it-IT" sz="24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ttangolo 1"/>
          <p:cNvSpPr/>
          <p:nvPr/>
        </p:nvSpPr>
        <p:spPr>
          <a:xfrm>
            <a:off x="1744920" y="763560"/>
            <a:ext cx="9041760" cy="428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00000"/>
              </a:lnSpc>
              <a:buClr>
                <a:srgbClr val="455B71"/>
              </a:buClr>
              <a:buFont typeface="Arial"/>
              <a:buChar char="•"/>
            </a:pPr>
            <a:r>
              <a:rPr lang="it-IT" sz="2400" b="0" strike="noStrike" spc="-1">
                <a:solidFill>
                  <a:srgbClr val="455B71"/>
                </a:solidFill>
                <a:latin typeface="Lora"/>
              </a:rPr>
              <a:t>“</a:t>
            </a:r>
            <a:r>
              <a:rPr lang="it-IT" sz="2400" b="1" strike="noStrike" spc="-1">
                <a:solidFill>
                  <a:srgbClr val="455B71"/>
                </a:solidFill>
                <a:latin typeface="Lora"/>
              </a:rPr>
              <a:t>Desktop</a:t>
            </a:r>
            <a:r>
              <a:rPr lang="it-IT" sz="2400" b="0" strike="noStrike" spc="-1">
                <a:solidFill>
                  <a:srgbClr val="455B71"/>
                </a:solidFill>
                <a:latin typeface="Lora"/>
              </a:rPr>
              <a:t>” – la firma elettronica avviene tramite un </a:t>
            </a:r>
            <a:r>
              <a:rPr lang="it-IT" sz="2400" b="1" strike="noStrike" spc="-1">
                <a:solidFill>
                  <a:srgbClr val="455B71"/>
                </a:solidFill>
                <a:latin typeface="Lora"/>
              </a:rPr>
              <a:t>computer collegato a un lettore di smart card contactless</a:t>
            </a:r>
            <a:r>
              <a:rPr lang="it-IT" sz="2400" b="0" strike="noStrike" spc="-1">
                <a:solidFill>
                  <a:srgbClr val="455B71"/>
                </a:solidFill>
                <a:latin typeface="Lora"/>
              </a:rPr>
              <a:t> per la lettura della CIE, su cui deve essere installato il “</a:t>
            </a:r>
            <a:r>
              <a:rPr lang="it-IT" sz="2400" b="0" u="sng" strike="noStrike" spc="-1">
                <a:solidFill>
                  <a:srgbClr val="0563C1"/>
                </a:solidFill>
                <a:uFillTx/>
                <a:latin typeface="Lora"/>
                <a:hlinkClick r:id="rId2"/>
              </a:rPr>
              <a:t>Software CIE</a:t>
            </a:r>
            <a:r>
              <a:rPr lang="it-IT" sz="2400" b="0" strike="noStrike" spc="-1">
                <a:solidFill>
                  <a:srgbClr val="455B71"/>
                </a:solidFill>
                <a:latin typeface="Lora"/>
              </a:rPr>
              <a:t>“. La verifica della firma elettronica nella modalità Desktop può essere effettuata con l’app “</a:t>
            </a:r>
            <a:r>
              <a:rPr lang="it-IT" sz="2400" b="0" u="sng" strike="noStrike" spc="-1">
                <a:solidFill>
                  <a:srgbClr val="0563C1"/>
                </a:solidFill>
                <a:uFillTx/>
                <a:latin typeface="Lora"/>
                <a:hlinkClick r:id="rId3"/>
              </a:rPr>
              <a:t>CieID</a:t>
            </a:r>
            <a:r>
              <a:rPr lang="it-IT" sz="2400" b="0" strike="noStrike" spc="-1">
                <a:solidFill>
                  <a:srgbClr val="455B71"/>
                </a:solidFill>
                <a:latin typeface="Lora"/>
              </a:rPr>
              <a:t>”;</a:t>
            </a:r>
            <a:endParaRPr lang="it-IT" sz="2400" b="0" strike="noStrike" spc="-1">
              <a:solidFill>
                <a:srgbClr val="000000"/>
              </a:solidFill>
              <a:latin typeface="Arial"/>
            </a:endParaRPr>
          </a:p>
          <a:p>
            <a:pPr defTabSz="914400">
              <a:lnSpc>
                <a:spcPct val="100000"/>
              </a:lnSpc>
            </a:pPr>
            <a:endParaRPr lang="it-IT" sz="2400" b="0" strike="noStrike" spc="-1">
              <a:solidFill>
                <a:srgbClr val="000000"/>
              </a:solidFill>
              <a:latin typeface="Arial"/>
            </a:endParaRPr>
          </a:p>
          <a:p>
            <a:pPr marL="216000" indent="-216000" defTabSz="914400">
              <a:lnSpc>
                <a:spcPct val="100000"/>
              </a:lnSpc>
              <a:buClr>
                <a:srgbClr val="455B71"/>
              </a:buClr>
              <a:buFont typeface="Arial"/>
              <a:buChar char="•"/>
            </a:pPr>
            <a:r>
              <a:rPr lang="it-IT" sz="2400" b="0" strike="noStrike" spc="-1">
                <a:solidFill>
                  <a:srgbClr val="455B71"/>
                </a:solidFill>
                <a:latin typeface="Lora"/>
              </a:rPr>
              <a:t>“</a:t>
            </a:r>
            <a:r>
              <a:rPr lang="it-IT" sz="2400" b="1" strike="noStrike" spc="-1">
                <a:solidFill>
                  <a:srgbClr val="455B71"/>
                </a:solidFill>
                <a:latin typeface="Lora"/>
              </a:rPr>
              <a:t>Mobile</a:t>
            </a:r>
            <a:r>
              <a:rPr lang="it-IT" sz="2400" b="0" strike="noStrike" spc="-1">
                <a:solidFill>
                  <a:srgbClr val="455B71"/>
                </a:solidFill>
                <a:latin typeface="Lora"/>
              </a:rPr>
              <a:t>” – la firma elettronica avviene tramite uno </a:t>
            </a:r>
            <a:r>
              <a:rPr lang="it-IT" sz="2400" b="1" strike="noStrike" spc="-1">
                <a:solidFill>
                  <a:srgbClr val="455B71"/>
                </a:solidFill>
                <a:latin typeface="Lora"/>
              </a:rPr>
              <a:t>smartphone dotato di interfaccia NFC</a:t>
            </a:r>
            <a:r>
              <a:rPr lang="it-IT" sz="2400" b="0" strike="noStrike" spc="-1">
                <a:solidFill>
                  <a:srgbClr val="455B71"/>
                </a:solidFill>
                <a:latin typeface="Lora"/>
              </a:rPr>
              <a:t> su cui deve essere installata l’app “</a:t>
            </a:r>
            <a:r>
              <a:rPr lang="it-IT" sz="2400" b="1" strike="noStrike" spc="-1">
                <a:solidFill>
                  <a:srgbClr val="455B71"/>
                </a:solidFill>
                <a:latin typeface="Lora"/>
              </a:rPr>
              <a:t>CieSign</a:t>
            </a:r>
            <a:r>
              <a:rPr lang="it-IT" sz="2400" b="0" strike="noStrike" spc="-1">
                <a:solidFill>
                  <a:srgbClr val="455B71"/>
                </a:solidFill>
                <a:latin typeface="Lora"/>
              </a:rPr>
              <a:t>” (disponibile su </a:t>
            </a:r>
            <a:r>
              <a:rPr lang="it-IT" sz="2400" b="0" u="sng" strike="noStrike" spc="-1">
                <a:solidFill>
                  <a:srgbClr val="0563C1"/>
                </a:solidFill>
                <a:uFillTx/>
                <a:latin typeface="Lora"/>
                <a:hlinkClick r:id="rId4"/>
              </a:rPr>
              <a:t>Google Play</a:t>
            </a:r>
            <a:r>
              <a:rPr lang="it-IT" sz="2400" b="0" strike="noStrike" spc="-1">
                <a:solidFill>
                  <a:srgbClr val="455B71"/>
                </a:solidFill>
                <a:latin typeface="Lora"/>
              </a:rPr>
              <a:t> e </a:t>
            </a:r>
            <a:r>
              <a:rPr lang="it-IT" sz="2400" b="0" u="sng" strike="noStrike" spc="-1">
                <a:solidFill>
                  <a:srgbClr val="0563C1"/>
                </a:solidFill>
                <a:uFillTx/>
                <a:latin typeface="Lora"/>
                <a:hlinkClick r:id="rId5"/>
              </a:rPr>
              <a:t>App Store</a:t>
            </a:r>
            <a:r>
              <a:rPr lang="it-IT" sz="2400" b="0" strike="noStrike" spc="-1">
                <a:solidFill>
                  <a:srgbClr val="455B71"/>
                </a:solidFill>
                <a:latin typeface="Lora"/>
              </a:rPr>
              <a:t>) che permette anche di effettuare la verifica della firma elettronica.</a:t>
            </a:r>
            <a:endParaRPr lang="it-IT" sz="24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4B53E5-C70E-4D7C-1BD1-D7DD73B8B6FB}"/>
              </a:ext>
            </a:extLst>
          </p:cNvPr>
          <p:cNvSpPr>
            <a:spLocks noGrp="1"/>
          </p:cNvSpPr>
          <p:nvPr>
            <p:ph type="title"/>
          </p:nvPr>
        </p:nvSpPr>
        <p:spPr/>
        <p:txBody>
          <a:bodyPr/>
          <a:lstStyle/>
          <a:p>
            <a:r>
              <a:rPr lang="it-IT" dirty="0"/>
              <a:t>CIE</a:t>
            </a:r>
          </a:p>
        </p:txBody>
      </p:sp>
      <p:sp>
        <p:nvSpPr>
          <p:cNvPr id="3" name="Sottotitolo 2">
            <a:extLst>
              <a:ext uri="{FF2B5EF4-FFF2-40B4-BE49-F238E27FC236}">
                <a16:creationId xmlns:a16="http://schemas.microsoft.com/office/drawing/2014/main" id="{1C1205BF-811E-4095-5089-2B0CCCCEF565}"/>
              </a:ext>
            </a:extLst>
          </p:cNvPr>
          <p:cNvSpPr>
            <a:spLocks noGrp="1"/>
          </p:cNvSpPr>
          <p:nvPr>
            <p:ph type="subTitle"/>
          </p:nvPr>
        </p:nvSpPr>
        <p:spPr/>
        <p:txBody>
          <a:bodyPr/>
          <a:lstStyle/>
          <a:p>
            <a:endParaRPr lang="it-IT" dirty="0"/>
          </a:p>
        </p:txBody>
      </p:sp>
      <p:pic>
        <p:nvPicPr>
          <p:cNvPr id="5" name="Immagine 4" descr="Immagine che contiene testo, schermata, Carattere&#10;&#10;Il contenuto generato dall'IA potrebbe non essere corretto.">
            <a:extLst>
              <a:ext uri="{FF2B5EF4-FFF2-40B4-BE49-F238E27FC236}">
                <a16:creationId xmlns:a16="http://schemas.microsoft.com/office/drawing/2014/main" id="{D8962BF5-5CE2-790D-7B56-0DD4C926AF71}"/>
              </a:ext>
            </a:extLst>
          </p:cNvPr>
          <p:cNvPicPr>
            <a:picLocks noChangeAspect="1"/>
          </p:cNvPicPr>
          <p:nvPr/>
        </p:nvPicPr>
        <p:blipFill>
          <a:blip r:embed="rId2"/>
          <a:stretch>
            <a:fillRect/>
          </a:stretch>
        </p:blipFill>
        <p:spPr>
          <a:xfrm>
            <a:off x="1903651" y="658203"/>
            <a:ext cx="8695384" cy="5926197"/>
          </a:xfrm>
          <a:prstGeom prst="rect">
            <a:avLst/>
          </a:prstGeom>
        </p:spPr>
      </p:pic>
    </p:spTree>
    <p:extLst>
      <p:ext uri="{BB962C8B-B14F-4D97-AF65-F5344CB8AC3E}">
        <p14:creationId xmlns:p14="http://schemas.microsoft.com/office/powerpoint/2010/main" val="3300517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B7F35B-0001-DD94-1775-69B44CF2A521}"/>
              </a:ext>
            </a:extLst>
          </p:cNvPr>
          <p:cNvSpPr>
            <a:spLocks noGrp="1"/>
          </p:cNvSpPr>
          <p:nvPr>
            <p:ph type="title"/>
          </p:nvPr>
        </p:nvSpPr>
        <p:spPr/>
        <p:txBody>
          <a:bodyPr/>
          <a:lstStyle/>
          <a:p>
            <a:r>
              <a:rPr lang="it-IT" dirty="0"/>
              <a:t>CIE</a:t>
            </a:r>
          </a:p>
        </p:txBody>
      </p:sp>
      <p:sp>
        <p:nvSpPr>
          <p:cNvPr id="3" name="Sottotitolo 2">
            <a:extLst>
              <a:ext uri="{FF2B5EF4-FFF2-40B4-BE49-F238E27FC236}">
                <a16:creationId xmlns:a16="http://schemas.microsoft.com/office/drawing/2014/main" id="{722CAA4A-C26F-6A32-685E-47EDC7FE21FE}"/>
              </a:ext>
            </a:extLst>
          </p:cNvPr>
          <p:cNvSpPr>
            <a:spLocks noGrp="1"/>
          </p:cNvSpPr>
          <p:nvPr>
            <p:ph type="subTitle"/>
          </p:nvPr>
        </p:nvSpPr>
        <p:spPr/>
        <p:txBody>
          <a:bodyPr/>
          <a:lstStyle/>
          <a:p>
            <a:endParaRPr lang="it-IT" dirty="0"/>
          </a:p>
        </p:txBody>
      </p:sp>
      <p:pic>
        <p:nvPicPr>
          <p:cNvPr id="5" name="Immagine 4" descr="Immagine che contiene testo, schermata, software, Icona del computer&#10;&#10;Il contenuto generato dall'IA potrebbe non essere corretto.">
            <a:extLst>
              <a:ext uri="{FF2B5EF4-FFF2-40B4-BE49-F238E27FC236}">
                <a16:creationId xmlns:a16="http://schemas.microsoft.com/office/drawing/2014/main" id="{FBAE4621-7F34-80B6-0A44-DCEA9F72EF23}"/>
              </a:ext>
            </a:extLst>
          </p:cNvPr>
          <p:cNvPicPr>
            <a:picLocks noChangeAspect="1"/>
          </p:cNvPicPr>
          <p:nvPr/>
        </p:nvPicPr>
        <p:blipFill>
          <a:blip r:embed="rId2"/>
          <a:srcRect l="13644" t="25680" r="15586" b="-2324"/>
          <a:stretch>
            <a:fillRect/>
          </a:stretch>
        </p:blipFill>
        <p:spPr>
          <a:xfrm>
            <a:off x="1156872" y="1276200"/>
            <a:ext cx="9300363" cy="5413853"/>
          </a:xfrm>
          <a:prstGeom prst="rect">
            <a:avLst/>
          </a:prstGeom>
        </p:spPr>
      </p:pic>
    </p:spTree>
    <p:extLst>
      <p:ext uri="{BB962C8B-B14F-4D97-AF65-F5344CB8AC3E}">
        <p14:creationId xmlns:p14="http://schemas.microsoft.com/office/powerpoint/2010/main" val="140612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p:nvPr>
        </p:nvSpPr>
        <p:spPr>
          <a:xfrm>
            <a:off x="838080" y="1825560"/>
            <a:ext cx="10514160" cy="4349880"/>
          </a:xfrm>
          <a:prstGeom prst="rect">
            <a:avLst/>
          </a:prstGeom>
          <a:noFill/>
          <a:ln w="0">
            <a:noFill/>
          </a:ln>
        </p:spPr>
        <p:txBody>
          <a:bodyPr lIns="90000" tIns="45000" rIns="90000" bIns="45000" anchor="t">
            <a:normAutofit/>
          </a:bodyPr>
          <a:lstStyle/>
          <a:p>
            <a:pPr indent="0" algn="ctr" defTabSz="914400">
              <a:lnSpc>
                <a:spcPct val="90000"/>
              </a:lnSpc>
              <a:spcBef>
                <a:spcPts val="1001"/>
              </a:spcBef>
              <a:buNone/>
              <a:tabLst>
                <a:tab pos="0" algn="l"/>
              </a:tabLst>
            </a:pPr>
            <a:r>
              <a:rPr lang="it-IT" sz="8800" b="0" strike="noStrike" spc="-1">
                <a:solidFill>
                  <a:schemeClr val="accent1">
                    <a:lumMod val="75000"/>
                  </a:schemeClr>
                </a:solidFill>
                <a:latin typeface="Calibri"/>
              </a:rPr>
              <a:t>C.N.S.</a:t>
            </a:r>
            <a:endParaRPr lang="it-IT" sz="8800" b="0" strike="noStrike" spc="-1">
              <a:solidFill>
                <a:srgbClr val="000000"/>
              </a:solidFill>
              <a:latin typeface="Arial"/>
            </a:endParaRPr>
          </a:p>
          <a:p>
            <a:pPr indent="0" algn="ctr" defTabSz="914400">
              <a:lnSpc>
                <a:spcPct val="90000"/>
              </a:lnSpc>
              <a:spcBef>
                <a:spcPts val="1001"/>
              </a:spcBef>
              <a:buNone/>
              <a:tabLst>
                <a:tab pos="0" algn="l"/>
              </a:tabLst>
            </a:pPr>
            <a:r>
              <a:rPr lang="it-IT" sz="4800" b="0" strike="noStrike" spc="-1">
                <a:solidFill>
                  <a:schemeClr val="accent1">
                    <a:lumMod val="75000"/>
                  </a:schemeClr>
                </a:solidFill>
                <a:latin typeface="Calibri"/>
              </a:rPr>
              <a:t>Carta Nazionale dei Servizi</a:t>
            </a:r>
            <a:endParaRPr lang="it-IT" sz="4800" b="0" strike="noStrike" spc="-1">
              <a:solidFill>
                <a:srgbClr val="000000"/>
              </a:solidFill>
              <a:latin typeface="Arial"/>
            </a:endParaRPr>
          </a:p>
          <a:p>
            <a:pPr indent="0" algn="ctr" defTabSz="914400">
              <a:lnSpc>
                <a:spcPct val="90000"/>
              </a:lnSpc>
              <a:spcBef>
                <a:spcPts val="1001"/>
              </a:spcBef>
              <a:buNone/>
              <a:tabLst>
                <a:tab pos="0" algn="l"/>
              </a:tabLst>
            </a:pPr>
            <a:endParaRPr lang="it-IT" sz="4000" b="0" strike="noStrike" spc="-1">
              <a:solidFill>
                <a:srgbClr val="000000"/>
              </a:solidFill>
              <a:latin typeface="Arial"/>
            </a:endParaRPr>
          </a:p>
          <a:p>
            <a:pPr indent="0" algn="ctr" defTabSz="914400">
              <a:lnSpc>
                <a:spcPct val="90000"/>
              </a:lnSpc>
              <a:spcBef>
                <a:spcPts val="1001"/>
              </a:spcBef>
              <a:buNone/>
              <a:tabLst>
                <a:tab pos="0" algn="l"/>
              </a:tabLst>
            </a:pPr>
            <a:r>
              <a:rPr lang="it-IT" sz="4000" b="0" strike="noStrike" spc="-1">
                <a:solidFill>
                  <a:schemeClr val="dk1"/>
                </a:solidFill>
                <a:latin typeface="Calibri"/>
              </a:rPr>
              <a:t>Tessera Sanitaria – Codice Fiscale</a:t>
            </a:r>
            <a:endParaRPr lang="it-IT" sz="4000" b="0" strike="noStrike" spc="-1">
              <a:solidFill>
                <a:srgbClr val="000000"/>
              </a:solidFill>
              <a:latin typeface="Arial"/>
            </a:endParaRPr>
          </a:p>
          <a:p>
            <a:pPr indent="0" algn="ctr" defTabSz="914400">
              <a:lnSpc>
                <a:spcPct val="90000"/>
              </a:lnSpc>
              <a:spcBef>
                <a:spcPts val="1001"/>
              </a:spcBef>
              <a:buNone/>
              <a:tabLst>
                <a:tab pos="0" algn="l"/>
              </a:tabLst>
            </a:pPr>
            <a:r>
              <a:rPr lang="it-IT" sz="3600" b="0" strike="noStrike" spc="-1">
                <a:solidFill>
                  <a:schemeClr val="dk1"/>
                </a:solidFill>
                <a:latin typeface="Calibri"/>
              </a:rPr>
              <a:t>Insieme al certificato di firma digitale</a:t>
            </a:r>
            <a:endParaRPr lang="it-IT" sz="36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subTitle"/>
          </p:nvPr>
        </p:nvSpPr>
        <p:spPr>
          <a:xfrm>
            <a:off x="960840" y="671400"/>
            <a:ext cx="10242000" cy="5357520"/>
          </a:xfrm>
          <a:prstGeom prst="rect">
            <a:avLst/>
          </a:prstGeom>
          <a:noFill/>
          <a:ln w="0">
            <a:noFill/>
          </a:ln>
        </p:spPr>
        <p:txBody>
          <a:bodyPr lIns="0" tIns="0" rIns="0" bIns="0" anchor="t">
            <a:normAutofit/>
          </a:bodyPr>
          <a:lstStyle/>
          <a:p>
            <a:pPr algn="ctr" defTabSz="914400">
              <a:lnSpc>
                <a:spcPct val="90000"/>
              </a:lnSpc>
              <a:spcBef>
                <a:spcPts val="1001"/>
              </a:spcBef>
              <a:tabLst>
                <a:tab pos="0" algn="l"/>
              </a:tabLst>
            </a:pPr>
            <a:endParaRPr lang="it-IT" sz="2800" b="0" strike="noStrike" spc="-1">
              <a:solidFill>
                <a:srgbClr val="000000"/>
              </a:solidFill>
              <a:latin typeface="Arial"/>
            </a:endParaRPr>
          </a:p>
          <a:p>
            <a:pPr algn="ctr" defTabSz="914400">
              <a:lnSpc>
                <a:spcPct val="90000"/>
              </a:lnSpc>
              <a:spcBef>
                <a:spcPts val="1001"/>
              </a:spcBef>
              <a:tabLst>
                <a:tab pos="0" algn="l"/>
              </a:tabLst>
            </a:pPr>
            <a:r>
              <a:rPr lang="it-IT" sz="3600" b="0" strike="noStrike" spc="-1">
                <a:solidFill>
                  <a:schemeClr val="dk1"/>
                </a:solidFill>
                <a:latin typeface="Calibri"/>
              </a:rPr>
              <a:t>Ulteriore sistema per farsi riconoscere on-line, Certificato elettronico di riconoscimento normalmente presente insieme alla firma digitale.</a:t>
            </a:r>
            <a:endParaRPr lang="it-IT" sz="3600" b="0" strike="noStrike" spc="-1">
              <a:solidFill>
                <a:srgbClr val="000000"/>
              </a:solidFill>
              <a:latin typeface="Arial"/>
            </a:endParaRPr>
          </a:p>
          <a:p>
            <a:pPr algn="ctr" defTabSz="914400">
              <a:lnSpc>
                <a:spcPct val="90000"/>
              </a:lnSpc>
              <a:spcBef>
                <a:spcPts val="1001"/>
              </a:spcBef>
              <a:tabLst>
                <a:tab pos="0" algn="l"/>
              </a:tabLst>
            </a:pPr>
            <a:endParaRPr lang="it-IT" sz="3600" b="0" strike="noStrike" spc="-1">
              <a:solidFill>
                <a:srgbClr val="000000"/>
              </a:solidFill>
              <a:latin typeface="Arial"/>
            </a:endParaRPr>
          </a:p>
          <a:p>
            <a:pPr algn="ctr" defTabSz="914400">
              <a:lnSpc>
                <a:spcPct val="90000"/>
              </a:lnSpc>
              <a:spcBef>
                <a:spcPts val="1001"/>
              </a:spcBef>
              <a:tabLst>
                <a:tab pos="0" algn="l"/>
              </a:tabLst>
            </a:pPr>
            <a:r>
              <a:rPr lang="it-IT" sz="3600" b="0" strike="noStrike" spc="-1">
                <a:solidFill>
                  <a:schemeClr val="dk1"/>
                </a:solidFill>
                <a:latin typeface="Calibri"/>
              </a:rPr>
              <a:t>Quando accedo in un sito tramite Cns, mi viene richiesto semplicemente il Pin che è lo stesso della firma digitale.</a:t>
            </a:r>
            <a:endParaRPr lang="it-IT" sz="3600" b="0" strike="noStrike" spc="-1">
              <a:solidFill>
                <a:srgbClr val="000000"/>
              </a:solidFill>
              <a:latin typeface="Arial"/>
            </a:endParaRPr>
          </a:p>
          <a:p>
            <a:pPr algn="ctr" defTabSz="914400">
              <a:lnSpc>
                <a:spcPct val="90000"/>
              </a:lnSpc>
              <a:spcBef>
                <a:spcPts val="1001"/>
              </a:spcBef>
              <a:tabLst>
                <a:tab pos="0" algn="l"/>
              </a:tabLst>
            </a:pPr>
            <a:endParaRPr lang="it-IT" sz="3600" b="0" strike="noStrike" spc="-1">
              <a:solidFill>
                <a:srgbClr val="000000"/>
              </a:solidFill>
              <a:latin typeface="Arial"/>
            </a:endParaRPr>
          </a:p>
          <a:p>
            <a:pPr algn="ctr" defTabSz="914400">
              <a:lnSpc>
                <a:spcPct val="90000"/>
              </a:lnSpc>
              <a:spcBef>
                <a:spcPts val="1001"/>
              </a:spcBef>
              <a:tabLst>
                <a:tab pos="0" algn="l"/>
              </a:tabLst>
            </a:pPr>
            <a:endParaRPr lang="it-IT" sz="2400" b="0" strike="noStrike" spc="-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075A0-78F0-B925-E22D-40F9B5A704BA}"/>
              </a:ext>
            </a:extLst>
          </p:cNvPr>
          <p:cNvSpPr>
            <a:spLocks noGrp="1"/>
          </p:cNvSpPr>
          <p:nvPr>
            <p:ph type="title"/>
          </p:nvPr>
        </p:nvSpPr>
        <p:spPr/>
        <p:txBody>
          <a:bodyPr/>
          <a:lstStyle/>
          <a:p>
            <a:r>
              <a:rPr lang="it-IT" dirty="0"/>
              <a:t>CNS</a:t>
            </a:r>
          </a:p>
        </p:txBody>
      </p:sp>
      <p:sp>
        <p:nvSpPr>
          <p:cNvPr id="3" name="Sottotitolo 2">
            <a:extLst>
              <a:ext uri="{FF2B5EF4-FFF2-40B4-BE49-F238E27FC236}">
                <a16:creationId xmlns:a16="http://schemas.microsoft.com/office/drawing/2014/main" id="{9EE34A61-FE33-76A5-F804-132A09B1B98B}"/>
              </a:ext>
            </a:extLst>
          </p:cNvPr>
          <p:cNvSpPr>
            <a:spLocks noGrp="1"/>
          </p:cNvSpPr>
          <p:nvPr>
            <p:ph type="subTitle"/>
          </p:nvPr>
        </p:nvSpPr>
        <p:spPr/>
        <p:txBody>
          <a:bodyPr/>
          <a:lstStyle/>
          <a:p>
            <a:endParaRPr lang="it-IT" dirty="0"/>
          </a:p>
        </p:txBody>
      </p:sp>
      <p:pic>
        <p:nvPicPr>
          <p:cNvPr id="5" name="Immagine 4" descr="Immagine che contiene testo, schermata, Carattere, software&#10;&#10;Il contenuto generato dall'IA potrebbe non essere corretto.">
            <a:extLst>
              <a:ext uri="{FF2B5EF4-FFF2-40B4-BE49-F238E27FC236}">
                <a16:creationId xmlns:a16="http://schemas.microsoft.com/office/drawing/2014/main" id="{7A5D5576-0BBB-9C5A-5EB1-05FA5AA154FA}"/>
              </a:ext>
            </a:extLst>
          </p:cNvPr>
          <p:cNvPicPr>
            <a:picLocks noChangeAspect="1"/>
          </p:cNvPicPr>
          <p:nvPr/>
        </p:nvPicPr>
        <p:blipFill>
          <a:blip r:embed="rId2"/>
          <a:stretch>
            <a:fillRect/>
          </a:stretch>
        </p:blipFill>
        <p:spPr>
          <a:xfrm>
            <a:off x="2059984" y="549760"/>
            <a:ext cx="6535062" cy="3696216"/>
          </a:xfrm>
          <a:prstGeom prst="rect">
            <a:avLst/>
          </a:prstGeom>
        </p:spPr>
      </p:pic>
      <p:pic>
        <p:nvPicPr>
          <p:cNvPr id="7" name="Immagine 6" descr="Immagine che contiene testo, schermata, Carattere, Marchio&#10;&#10;Il contenuto generato dall'IA potrebbe non essere corretto.">
            <a:extLst>
              <a:ext uri="{FF2B5EF4-FFF2-40B4-BE49-F238E27FC236}">
                <a16:creationId xmlns:a16="http://schemas.microsoft.com/office/drawing/2014/main" id="{7D70EF51-CC2A-D0BE-E9A6-CD4EAD12361C}"/>
              </a:ext>
            </a:extLst>
          </p:cNvPr>
          <p:cNvPicPr>
            <a:picLocks noChangeAspect="1"/>
          </p:cNvPicPr>
          <p:nvPr/>
        </p:nvPicPr>
        <p:blipFill>
          <a:blip r:embed="rId3"/>
          <a:stretch>
            <a:fillRect/>
          </a:stretch>
        </p:blipFill>
        <p:spPr>
          <a:xfrm>
            <a:off x="9638549" y="4728553"/>
            <a:ext cx="1943371" cy="1467055"/>
          </a:xfrm>
          <a:prstGeom prst="rect">
            <a:avLst/>
          </a:prstGeom>
        </p:spPr>
      </p:pic>
    </p:spTree>
    <p:extLst>
      <p:ext uri="{BB962C8B-B14F-4D97-AF65-F5344CB8AC3E}">
        <p14:creationId xmlns:p14="http://schemas.microsoft.com/office/powerpoint/2010/main" val="428633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96440" y="365040"/>
            <a:ext cx="10855800" cy="1728360"/>
          </a:xfrm>
          <a:prstGeom prst="rect">
            <a:avLst/>
          </a:prstGeom>
          <a:noFill/>
          <a:ln w="0">
            <a:noFill/>
          </a:ln>
        </p:spPr>
        <p:txBody>
          <a:bodyPr lIns="90000" tIns="45000" rIns="90000" bIns="45000" anchor="ctr">
            <a:normAutofit fontScale="90000"/>
          </a:bodyPr>
          <a:lstStyle/>
          <a:p>
            <a:pPr indent="0" defTabSz="914400">
              <a:lnSpc>
                <a:spcPct val="90000"/>
              </a:lnSpc>
              <a:buNone/>
              <a:tabLst>
                <a:tab pos="0" algn="l"/>
              </a:tabLst>
            </a:pPr>
            <a:r>
              <a:rPr lang="it-IT" sz="4400" b="0" strike="noStrike" spc="-1">
                <a:solidFill>
                  <a:schemeClr val="dk1"/>
                </a:solidFill>
                <a:latin typeface="Calibri Light"/>
              </a:rPr>
              <a:t>E’ anche presente sulla Tessera Sanitaria unitamente ad una firma elettronica avanzata (ma pochi sanno della sua esistenza, neanche gli Enti preposti).</a:t>
            </a:r>
            <a:br>
              <a:rPr sz="4400"/>
            </a:br>
            <a:endParaRPr lang="it-IT" sz="4400" b="0" strike="noStrike" spc="-1">
              <a:solidFill>
                <a:srgbClr val="000000"/>
              </a:solidFill>
              <a:latin typeface="Arial"/>
            </a:endParaRPr>
          </a:p>
        </p:txBody>
      </p:sp>
      <p:sp>
        <p:nvSpPr>
          <p:cNvPr id="180" name="PlaceHolder 2"/>
          <p:cNvSpPr>
            <a:spLocks noGrp="1"/>
          </p:cNvSpPr>
          <p:nvPr>
            <p:ph/>
          </p:nvPr>
        </p:nvSpPr>
        <p:spPr>
          <a:xfrm>
            <a:off x="496440" y="2546280"/>
            <a:ext cx="8252640" cy="3991680"/>
          </a:xfrm>
          <a:prstGeom prst="rect">
            <a:avLst/>
          </a:prstGeom>
          <a:noFill/>
          <a:ln w="0">
            <a:noFill/>
          </a:ln>
        </p:spPr>
        <p:txBody>
          <a:bodyPr lIns="90000" tIns="45000" rIns="90000" bIns="45000" anchor="t">
            <a:normAutofit fontScale="96666" lnSpcReduction="10000"/>
          </a:bodyPr>
          <a:lstStyle/>
          <a:p>
            <a:pPr marL="228600" indent="-228600" defTabSz="914400">
              <a:lnSpc>
                <a:spcPct val="90000"/>
              </a:lnSpc>
              <a:spcBef>
                <a:spcPts val="1001"/>
              </a:spcBef>
              <a:buClr>
                <a:srgbClr val="000000"/>
              </a:buClr>
              <a:buFont typeface="Arial"/>
              <a:buChar char="•"/>
            </a:pPr>
            <a:r>
              <a:rPr lang="it-IT" sz="2800" b="0" u="sng" strike="noStrike" spc="-1">
                <a:solidFill>
                  <a:schemeClr val="dk1"/>
                </a:solidFill>
                <a:uFillTx/>
                <a:latin typeface="Calibri"/>
                <a:hlinkClick r:id="rId2"/>
              </a:rPr>
              <a:t>https://sistemats1.sanita.finanze.it/portale/tessera-sanitaria</a:t>
            </a:r>
            <a:r>
              <a:rPr lang="it-IT" sz="2800" b="0" u="sng" strike="noStrike" spc="-1">
                <a:solidFill>
                  <a:schemeClr val="dk1"/>
                </a:solidFill>
                <a:uFillTx/>
                <a:latin typeface="Calibri"/>
              </a:rPr>
              <a:t> </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attendere via posta ordinaria la nuova tessera sanitaria con il chips</a:t>
            </a:r>
            <a:endParaRPr lang="it-IT" sz="24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recarsi presso gli sportelli Asl per il riconoscimento e l’accreditamento</a:t>
            </a:r>
            <a:endParaRPr lang="it-IT" sz="24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conservare la lettera con le prime cifre dei codici PIN – PUK – CIP</a:t>
            </a:r>
            <a:endParaRPr lang="it-IT" sz="24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attendere la e-mail di conferma con le seconde parti dei codici PIN – PUK – CIP</a:t>
            </a:r>
            <a:endParaRPr lang="it-IT" sz="24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aggiornare i driver del proprio lettore collegato al pc, con quelli dedicati alla propria tessera.</a:t>
            </a:r>
            <a:endParaRPr lang="it-IT" sz="24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p:txBody>
      </p:sp>
      <p:pic>
        <p:nvPicPr>
          <p:cNvPr id="181" name="Immagine 3"/>
          <p:cNvPicPr/>
          <p:nvPr/>
        </p:nvPicPr>
        <p:blipFill>
          <a:blip r:embed="rId3" cstate="print"/>
          <a:stretch/>
        </p:blipFill>
        <p:spPr>
          <a:xfrm>
            <a:off x="9063000" y="2950200"/>
            <a:ext cx="2922840" cy="245124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838080" y="222480"/>
            <a:ext cx="10514160" cy="631080"/>
          </a:xfrm>
          <a:prstGeom prst="rect">
            <a:avLst/>
          </a:prstGeom>
          <a:noFill/>
          <a:ln w="0">
            <a:noFill/>
          </a:ln>
        </p:spPr>
        <p:txBody>
          <a:bodyPr lIns="90000" tIns="45000" rIns="90000" bIns="45000" anchor="ctr">
            <a:normAutofit/>
          </a:bodyPr>
          <a:lstStyle/>
          <a:p>
            <a:pPr indent="0" defTabSz="914400">
              <a:lnSpc>
                <a:spcPct val="90000"/>
              </a:lnSpc>
              <a:buNone/>
              <a:tabLst>
                <a:tab pos="0" algn="l"/>
              </a:tabLst>
            </a:pPr>
            <a:r>
              <a:rPr lang="it-IT" sz="3600" b="0" strike="noStrike" spc="-1">
                <a:solidFill>
                  <a:schemeClr val="dk1"/>
                </a:solidFill>
                <a:latin typeface="Calibri Light"/>
              </a:rPr>
              <a:t>Servizi istituzionali on-line del Comune di Orbassano</a:t>
            </a:r>
            <a:endParaRPr lang="it-IT" sz="3600" b="0" strike="noStrike" spc="-1">
              <a:solidFill>
                <a:srgbClr val="000000"/>
              </a:solidFill>
              <a:latin typeface="Arial"/>
            </a:endParaRPr>
          </a:p>
        </p:txBody>
      </p:sp>
      <p:sp>
        <p:nvSpPr>
          <p:cNvPr id="141" name="PlaceHolder 2"/>
          <p:cNvSpPr>
            <a:spLocks noGrp="1"/>
          </p:cNvSpPr>
          <p:nvPr>
            <p:ph/>
          </p:nvPr>
        </p:nvSpPr>
        <p:spPr>
          <a:xfrm>
            <a:off x="838080" y="1199520"/>
            <a:ext cx="10514160" cy="5378040"/>
          </a:xfrm>
          <a:prstGeom prst="rect">
            <a:avLst/>
          </a:prstGeom>
          <a:noFill/>
          <a:ln w="0">
            <a:noFill/>
          </a:ln>
        </p:spPr>
        <p:txBody>
          <a:bodyPr lIns="90000" tIns="45000" rIns="90000" bIns="45000" anchor="t">
            <a:normAutofit/>
          </a:bodyPr>
          <a:lstStyle/>
          <a:p>
            <a:pPr marL="228600" indent="-228600" defTabSz="914400">
              <a:lnSpc>
                <a:spcPct val="90000"/>
              </a:lnSpc>
              <a:spcBef>
                <a:spcPts val="1001"/>
              </a:spcBef>
              <a:buClr>
                <a:srgbClr val="000000"/>
              </a:buClr>
              <a:buFont typeface="Arial"/>
              <a:buChar char="•"/>
            </a:pPr>
            <a:r>
              <a:rPr lang="it-IT" sz="2800" b="0" u="sng" strike="noStrike" spc="-1" dirty="0">
                <a:solidFill>
                  <a:schemeClr val="dk1"/>
                </a:solidFill>
                <a:uFillTx/>
                <a:latin typeface="Calibri"/>
                <a:hlinkClick r:id="rId3"/>
              </a:rPr>
              <a:t>Albo pretorio </a:t>
            </a:r>
            <a:r>
              <a:rPr lang="it-IT" sz="2800" b="0" strike="noStrike" spc="-1" dirty="0">
                <a:solidFill>
                  <a:schemeClr val="dk1"/>
                </a:solidFill>
                <a:latin typeface="Calibri"/>
              </a:rPr>
              <a:t>Comune di Orbassano</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l’equivalente Nazionale  </a:t>
            </a:r>
            <a:r>
              <a:rPr lang="it-IT" sz="2400" b="0" u="sng" strike="noStrike" spc="-1" dirty="0">
                <a:solidFill>
                  <a:schemeClr val="dk1"/>
                </a:solidFill>
                <a:uFillTx/>
                <a:latin typeface="Calibri"/>
                <a:hlinkClick r:id="rId4"/>
              </a:rPr>
              <a:t>http://www.gazzettaufficiale.it/</a:t>
            </a:r>
            <a:r>
              <a:rPr lang="it-IT" sz="2400" b="0" strike="noStrike" spc="-1" dirty="0">
                <a:solidFill>
                  <a:schemeClr val="dk1"/>
                </a:solidFill>
                <a:latin typeface="Calibri"/>
              </a:rPr>
              <a:t>  </a:t>
            </a:r>
            <a:endParaRPr lang="it-IT" sz="24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Ricerca Atti (delibere e </a:t>
            </a:r>
            <a:r>
              <a:rPr lang="it-IT" sz="2800" b="0" strike="noStrike" spc="-1" dirty="0" err="1">
                <a:solidFill>
                  <a:schemeClr val="dk1"/>
                </a:solidFill>
                <a:latin typeface="Calibri"/>
              </a:rPr>
              <a:t>determine</a:t>
            </a:r>
            <a:r>
              <a:rPr lang="it-IT" sz="2800" b="0" strike="noStrike" spc="-1" dirty="0">
                <a:solidFill>
                  <a:schemeClr val="dk1"/>
                </a:solidFill>
                <a:latin typeface="Calibri"/>
              </a:rPr>
              <a:t>)</a:t>
            </a: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hlinkClick r:id="rId5"/>
              </a:rPr>
              <a:t>Storico Atti </a:t>
            </a:r>
            <a:r>
              <a:rPr lang="it-IT" sz="2800" b="0" strike="noStrike" spc="-1" dirty="0" err="1">
                <a:solidFill>
                  <a:schemeClr val="dk1"/>
                </a:solidFill>
                <a:latin typeface="Calibri"/>
                <a:hlinkClick r:id="rId5"/>
              </a:rPr>
              <a:t>Orbassano</a:t>
            </a:r>
            <a:r>
              <a:rPr lang="it-IT" sz="2800" b="0" strike="noStrike" spc="-1" dirty="0">
                <a:solidFill>
                  <a:schemeClr val="dk1"/>
                </a:solidFill>
                <a:latin typeface="Calibri"/>
                <a:hlinkClick r:id="rId5"/>
              </a:rPr>
              <a:t> </a:t>
            </a:r>
            <a:endParaRPr lang="it-IT" sz="2800" b="0" strike="noStrike" spc="-1" dirty="0">
              <a:solidFill>
                <a:schemeClr val="dk1"/>
              </a:solidFill>
              <a:latin typeface="Calibri"/>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Per le leggi Nazionali </a:t>
            </a:r>
            <a:r>
              <a:rPr lang="it-IT" sz="2400" b="0" u="sng" strike="noStrike" spc="-1" dirty="0">
                <a:solidFill>
                  <a:schemeClr val="dk1"/>
                </a:solidFill>
                <a:uFillTx/>
                <a:latin typeface="Calibri"/>
                <a:hlinkClick r:id="rId6"/>
              </a:rPr>
              <a:t>http://www.normattiva.it/</a:t>
            </a:r>
            <a:endParaRPr lang="it-IT" sz="24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u="sng" strike="noStrike" spc="-1" dirty="0">
                <a:solidFill>
                  <a:schemeClr val="dk1"/>
                </a:solidFill>
                <a:uFillTx/>
                <a:latin typeface="Calibri"/>
                <a:hlinkClick r:id="rId7"/>
              </a:rPr>
              <a:t>Risultati elettorali https://www.comune.orbassano.to.it/it/page/elezioni-25 </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Ricerca tombe dei defunti presso il cimitero di Orbassano</a:t>
            </a:r>
            <a:r>
              <a:rPr lang="it-IT" sz="2800" b="0" u="sng" strike="noStrike" spc="-1" dirty="0">
                <a:solidFill>
                  <a:schemeClr val="dk1"/>
                </a:solidFill>
                <a:uFillTx/>
                <a:latin typeface="Calibri"/>
                <a:hlinkClick r:id="rId8"/>
              </a:rPr>
              <a:t> https://cimitero-orbassano.geo.pa.it/</a:t>
            </a:r>
            <a:r>
              <a:rPr lang="it-IT" sz="2800" b="0" strike="noStrike" spc="-1" dirty="0">
                <a:solidFill>
                  <a:schemeClr val="dk1"/>
                </a:solidFill>
                <a:latin typeface="Calibri"/>
              </a:rPr>
              <a:t> </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vedere il consiglio comunale </a:t>
            </a:r>
            <a:r>
              <a:rPr lang="it-IT" sz="2800" b="0" strike="noStrike" spc="-1" dirty="0">
                <a:solidFill>
                  <a:schemeClr val="dk1"/>
                </a:solidFill>
                <a:latin typeface="Calibri"/>
                <a:hlinkClick r:id="rId9"/>
              </a:rPr>
              <a:t>su </a:t>
            </a:r>
            <a:r>
              <a:rPr lang="it-IT" sz="2800" b="0" strike="noStrike" spc="-1" dirty="0" err="1">
                <a:solidFill>
                  <a:schemeClr val="dk1"/>
                </a:solidFill>
                <a:latin typeface="Calibri"/>
                <a:hlinkClick r:id="rId9"/>
              </a:rPr>
              <a:t>you</a:t>
            </a:r>
            <a:r>
              <a:rPr lang="it-IT" sz="2800" b="0" strike="noStrike" spc="-1" dirty="0">
                <a:solidFill>
                  <a:schemeClr val="dk1"/>
                </a:solidFill>
                <a:latin typeface="Calibri"/>
                <a:hlinkClick r:id="rId9"/>
              </a:rPr>
              <a:t>-tube</a:t>
            </a:r>
            <a:r>
              <a:rPr lang="it-IT" sz="2800" b="0" strike="noStrike" spc="-1" dirty="0">
                <a:solidFill>
                  <a:schemeClr val="dk1"/>
                </a:solidFill>
                <a:latin typeface="Calibri"/>
              </a:rPr>
              <a:t>.</a:t>
            </a:r>
          </a:p>
          <a:p>
            <a:pPr indent="0" defTabSz="914400">
              <a:lnSpc>
                <a:spcPct val="90000"/>
              </a:lnSpc>
              <a:spcBef>
                <a:spcPts val="1001"/>
              </a:spcBef>
              <a:buNone/>
              <a:tabLst>
                <a:tab pos="0" algn="l"/>
              </a:tabLst>
            </a:pPr>
            <a:endParaRPr lang="it-IT" sz="2800" b="0" strike="noStrike" spc="-1" dirty="0">
              <a:solidFill>
                <a:srgbClr val="000000"/>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838080" y="365040"/>
            <a:ext cx="10514160" cy="5095080"/>
          </a:xfrm>
          <a:prstGeom prst="rect">
            <a:avLst/>
          </a:prstGeom>
          <a:noFill/>
          <a:ln w="0">
            <a:noFill/>
          </a:ln>
        </p:spPr>
        <p:txBody>
          <a:bodyPr lIns="90000" tIns="45000" rIns="90000" bIns="45000" anchor="ctr">
            <a:normAutofit/>
          </a:bodyPr>
          <a:lstStyle/>
          <a:p>
            <a:pPr indent="0" algn="ctr" defTabSz="914400">
              <a:lnSpc>
                <a:spcPct val="90000"/>
              </a:lnSpc>
              <a:buNone/>
              <a:tabLst>
                <a:tab pos="0" algn="l"/>
              </a:tabLst>
            </a:pPr>
            <a:r>
              <a:rPr lang="it-IT" sz="7200" b="0" strike="noStrike" spc="-1">
                <a:solidFill>
                  <a:schemeClr val="dk1"/>
                </a:solidFill>
                <a:latin typeface="Calibri Light"/>
              </a:rPr>
              <a:t>Firme elettroniche</a:t>
            </a:r>
            <a:br>
              <a:rPr sz="6000"/>
            </a:br>
            <a:br>
              <a:rPr sz="6000"/>
            </a:br>
            <a:r>
              <a:rPr lang="it-IT" sz="9600" b="0" strike="noStrike" spc="-1">
                <a:solidFill>
                  <a:srgbClr val="FF0000"/>
                </a:solidFill>
                <a:latin typeface="Calibri Light"/>
              </a:rPr>
              <a:t>Firma digitale</a:t>
            </a:r>
            <a:br>
              <a:rPr sz="9600"/>
            </a:br>
            <a:endParaRPr lang="it-IT" sz="96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4160" cy="991800"/>
          </a:xfrm>
          <a:prstGeom prst="rect">
            <a:avLst/>
          </a:prstGeom>
          <a:noFill/>
          <a:ln w="0">
            <a:noFill/>
          </a:ln>
        </p:spPr>
        <p:txBody>
          <a:bodyPr lIns="90000" tIns="45000" rIns="90000" bIns="45000" anchor="ctr">
            <a:normAutofit fontScale="90000"/>
          </a:bodyPr>
          <a:lstStyle/>
          <a:p>
            <a:pPr indent="0" defTabSz="914400">
              <a:lnSpc>
                <a:spcPct val="90000"/>
              </a:lnSpc>
              <a:buNone/>
              <a:tabLst>
                <a:tab pos="0" algn="l"/>
              </a:tabLst>
            </a:pPr>
            <a:r>
              <a:rPr lang="it-IT" sz="4400" b="0" strike="noStrike" spc="-1">
                <a:solidFill>
                  <a:schemeClr val="dk1"/>
                </a:solidFill>
                <a:latin typeface="Calibri Light"/>
              </a:rPr>
              <a:t>Tipi di firme elettroniche</a:t>
            </a:r>
            <a:br>
              <a:rPr sz="4400"/>
            </a:br>
            <a:endParaRPr lang="it-IT" sz="4400" b="0" strike="noStrike" spc="-1">
              <a:solidFill>
                <a:srgbClr val="000000"/>
              </a:solidFill>
              <a:latin typeface="Arial"/>
            </a:endParaRPr>
          </a:p>
        </p:txBody>
      </p:sp>
      <p:sp>
        <p:nvSpPr>
          <p:cNvPr id="184" name="PlaceHolder 2"/>
          <p:cNvSpPr>
            <a:spLocks noGrp="1"/>
          </p:cNvSpPr>
          <p:nvPr>
            <p:ph/>
          </p:nvPr>
        </p:nvSpPr>
        <p:spPr>
          <a:xfrm>
            <a:off x="838080" y="1180800"/>
            <a:ext cx="10514160" cy="5397840"/>
          </a:xfrm>
          <a:prstGeom prst="rect">
            <a:avLst/>
          </a:prstGeom>
          <a:noFill/>
          <a:ln w="0">
            <a:noFill/>
          </a:ln>
        </p:spPr>
        <p:txBody>
          <a:bodyPr lIns="90000" tIns="45000" rIns="90000" bIns="45000" anchor="t">
            <a:normAutofit fontScale="93333" lnSpcReduction="10000"/>
          </a:bodyPr>
          <a:lstStyle/>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Password per accedere al PC</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Utente/Password per accedere alla posta elettronica,</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Firma elettronica semplice (Utente/password) (tavoletta dei corrieri)</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Documento firmato a penna, scannerizzato + Carta d’Identità via mail</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Firma biometrica (volto, impronta digitale o iride) </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FEA (tavoletta grafica) utilizzata da banche e poste nei rapporti con i propri utenti</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FEA Firma elettronica avanzata (Tessera Sanitaria abilitata)</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dirty="0">
                <a:solidFill>
                  <a:schemeClr val="dk1"/>
                </a:solidFill>
                <a:latin typeface="Calibri"/>
              </a:rPr>
              <a:t>FEA Firma elettronica avanzata (C.I. elettronica)</a:t>
            </a: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600" b="0" strike="noStrike" spc="-1" dirty="0">
                <a:solidFill>
                  <a:schemeClr val="dk1"/>
                </a:solidFill>
                <a:latin typeface="Calibri"/>
              </a:rPr>
              <a:t>Firma elettronica qualificata a doppia chiave asimmetrica pubblica e privata</a:t>
            </a:r>
            <a:endParaRPr lang="it-IT" sz="2600" b="0" strike="noStrike" spc="-1" dirty="0">
              <a:solidFill>
                <a:srgbClr val="000000"/>
              </a:solidFill>
              <a:latin typeface="Arial"/>
            </a:endParaRPr>
          </a:p>
          <a:p>
            <a:pPr marL="228600" indent="-228600" defTabSz="914400">
              <a:lnSpc>
                <a:spcPct val="90000"/>
              </a:lnSpc>
              <a:spcBef>
                <a:spcPts val="1001"/>
              </a:spcBef>
              <a:buClr>
                <a:srgbClr val="FF0000"/>
              </a:buClr>
              <a:buFont typeface="Arial"/>
              <a:buChar char="•"/>
              <a:tabLst>
                <a:tab pos="0" algn="l"/>
              </a:tabLst>
            </a:pPr>
            <a:r>
              <a:rPr lang="it-IT" sz="3000" b="1" strike="noStrike" spc="-1" dirty="0">
                <a:solidFill>
                  <a:srgbClr val="FF0000"/>
                </a:solidFill>
                <a:latin typeface="Calibri"/>
              </a:rPr>
              <a:t>Firma digitale </a:t>
            </a:r>
            <a:r>
              <a:rPr lang="it-IT" sz="2200" b="0" strike="noStrike" spc="-1" dirty="0">
                <a:solidFill>
                  <a:schemeClr val="dk1"/>
                </a:solidFill>
                <a:latin typeface="Calibri"/>
              </a:rPr>
              <a:t>(rilasciata da Ente certificatore previo riconoscimento della persona).</a:t>
            </a:r>
            <a:endParaRPr lang="it-IT" sz="22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p:nvPr>
        </p:nvSpPr>
        <p:spPr>
          <a:xfrm>
            <a:off x="219960" y="196920"/>
            <a:ext cx="11785680" cy="6427440"/>
          </a:xfrm>
          <a:prstGeom prst="rect">
            <a:avLst/>
          </a:prstGeom>
          <a:noFill/>
          <a:ln w="0">
            <a:noFill/>
          </a:ln>
        </p:spPr>
        <p:txBody>
          <a:bodyPr lIns="90000" tIns="45000" rIns="90000" bIns="45000" anchor="t">
            <a:normAutofit/>
          </a:bodyPr>
          <a:lstStyle/>
          <a:p>
            <a:pPr indent="0" defTabSz="914400">
              <a:lnSpc>
                <a:spcPct val="90000"/>
              </a:lnSpc>
              <a:spcBef>
                <a:spcPts val="499"/>
              </a:spcBef>
              <a:buNone/>
              <a:tabLst>
                <a:tab pos="0" algn="l"/>
              </a:tabLst>
            </a:pPr>
            <a:endParaRPr lang="it-IT" sz="24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Firma digitale su chiavetta o tessera o su internet.</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“La </a:t>
            </a:r>
            <a:r>
              <a:rPr lang="it-IT" sz="2800" b="1" strike="noStrike" spc="-1">
                <a:solidFill>
                  <a:schemeClr val="dk1"/>
                </a:solidFill>
                <a:latin typeface="Calibri"/>
              </a:rPr>
              <a:t>Firma Digitale</a:t>
            </a:r>
            <a:r>
              <a:rPr lang="it-IT" sz="2800" b="0" strike="noStrike" spc="-1">
                <a:solidFill>
                  <a:schemeClr val="dk1"/>
                </a:solidFill>
                <a:latin typeface="Calibri"/>
              </a:rPr>
              <a:t> è un particolare tipo di </a:t>
            </a:r>
            <a:r>
              <a:rPr lang="it-IT" sz="2800" b="1" strike="noStrike" spc="-1">
                <a:solidFill>
                  <a:schemeClr val="dk1"/>
                </a:solidFill>
                <a:latin typeface="Calibri"/>
              </a:rPr>
              <a:t>firma elettronica qualificata</a:t>
            </a:r>
            <a:r>
              <a:rPr lang="it-IT" sz="2800" b="0" strike="noStrike" spc="-1">
                <a:solidFill>
                  <a:schemeClr val="dk1"/>
                </a:solidFill>
                <a:latin typeface="Calibri"/>
              </a:rPr>
              <a:t> basata su un sistema di chiavi asimmetriche a coppia, una pubblica e una privata, che consente al titolare tramite la chiave privata e al destinatario tramite la chiave pubblica, rispettivamente, di rendere manifesta e di verificare la provenienza e l'integrità di un documento informatico o di un insieme di documenti informatici.”</a:t>
            </a:r>
            <a:br>
              <a:rPr sz="2800"/>
            </a:br>
            <a:r>
              <a:rPr lang="it-IT" sz="2800" b="0" strike="noStrike" spc="-1">
                <a:solidFill>
                  <a:schemeClr val="dk1"/>
                </a:solidFill>
                <a:latin typeface="Calibri"/>
              </a:rPr>
              <a:t>La</a:t>
            </a:r>
            <a:r>
              <a:rPr lang="it-IT" sz="2800" b="1" strike="noStrike" spc="-1">
                <a:solidFill>
                  <a:schemeClr val="dk1"/>
                </a:solidFill>
                <a:latin typeface="Calibri"/>
              </a:rPr>
              <a:t> firma digitale</a:t>
            </a:r>
            <a:r>
              <a:rPr lang="it-IT" sz="2800" b="0" strike="noStrike" spc="-1">
                <a:solidFill>
                  <a:schemeClr val="dk1"/>
                </a:solidFill>
                <a:latin typeface="Calibri"/>
              </a:rPr>
              <a:t> è l'equivalente informatico di una firma autografa apposta su carta ed ha il suo stesso valore legale. La sua funzione è quella di garantire </a:t>
            </a:r>
            <a:r>
              <a:rPr lang="it-IT" sz="2800" b="1" strike="noStrike" spc="-1">
                <a:solidFill>
                  <a:schemeClr val="dk1"/>
                </a:solidFill>
                <a:latin typeface="Calibri"/>
              </a:rPr>
              <a:t>autenticità, integrità</a:t>
            </a:r>
            <a:r>
              <a:rPr lang="it-IT" sz="2800" b="0" strike="noStrike" spc="-1">
                <a:solidFill>
                  <a:schemeClr val="dk1"/>
                </a:solidFill>
                <a:latin typeface="Calibri"/>
              </a:rPr>
              <a:t> e </a:t>
            </a:r>
            <a:r>
              <a:rPr lang="it-IT" sz="2800" b="1" strike="noStrike" spc="-1">
                <a:solidFill>
                  <a:schemeClr val="dk1"/>
                </a:solidFill>
                <a:latin typeface="Calibri"/>
              </a:rPr>
              <a:t>validità di un documento</a:t>
            </a:r>
            <a:r>
              <a:rPr lang="it-IT" sz="2800" b="0" strike="noStrike" spc="-1">
                <a:solidFill>
                  <a:schemeClr val="dk1"/>
                </a:solidFill>
                <a:latin typeface="Calibri"/>
              </a:rPr>
              <a:t>: tramite l’apposizione della firma digitale, infatti, è possibile sottoscriverne il contenuto, assicurarne la provenienza e </a:t>
            </a:r>
            <a:r>
              <a:rPr lang="it-IT" sz="3200" b="0" i="1" u="sng" strike="noStrike" spc="-1">
                <a:solidFill>
                  <a:srgbClr val="FF0000"/>
                </a:solidFill>
                <a:uFillTx/>
                <a:latin typeface="Calibri"/>
              </a:rPr>
              <a:t>garantire l'inalterabilità</a:t>
            </a:r>
            <a:r>
              <a:rPr lang="it-IT" sz="2800" b="0" strike="noStrike" spc="-1">
                <a:solidFill>
                  <a:schemeClr val="dk1"/>
                </a:solidFill>
                <a:latin typeface="Calibri"/>
              </a:rPr>
              <a:t> delle informazioni in esso contenute.</a:t>
            </a:r>
            <a:endParaRPr lang="it-IT" sz="2800" b="0" strike="noStrike" spc="-1">
              <a:solidFill>
                <a:srgbClr val="000000"/>
              </a:solidFill>
              <a:latin typeface="Arial"/>
            </a:endParaRPr>
          </a:p>
          <a:p>
            <a:pPr indent="0" defTabSz="914400">
              <a:lnSpc>
                <a:spcPct val="90000"/>
              </a:lnSpc>
              <a:spcBef>
                <a:spcPts val="499"/>
              </a:spcBef>
              <a:buNone/>
              <a:tabLst>
                <a:tab pos="0" algn="l"/>
              </a:tabLst>
            </a:pPr>
            <a:endParaRPr lang="it-IT" sz="2800" b="0" strike="noStrike" spc="-1">
              <a:solidFill>
                <a:srgbClr val="000000"/>
              </a:solidFill>
              <a:latin typeface="Arial"/>
            </a:endParaRPr>
          </a:p>
          <a:p>
            <a:pPr indent="0" defTabSz="914400">
              <a:lnSpc>
                <a:spcPct val="90000"/>
              </a:lnSpc>
              <a:spcBef>
                <a:spcPts val="499"/>
              </a:spcBef>
              <a:buNone/>
              <a:tabLst>
                <a:tab pos="0" algn="l"/>
              </a:tabLst>
            </a:pPr>
            <a:endParaRPr lang="it-IT" sz="2400" b="0" strike="noStrike" spc="-1">
              <a:solidFill>
                <a:srgbClr val="000000"/>
              </a:solidFill>
              <a:latin typeface="Arial"/>
            </a:endParaRPr>
          </a:p>
          <a:p>
            <a:pPr indent="0" defTabSz="914400">
              <a:lnSpc>
                <a:spcPct val="90000"/>
              </a:lnSpc>
              <a:spcBef>
                <a:spcPts val="499"/>
              </a:spcBef>
              <a:buNone/>
              <a:tabLst>
                <a:tab pos="0" algn="l"/>
              </a:tabLst>
            </a:pPr>
            <a:endParaRPr lang="it-IT" sz="2400" b="0" strike="noStrike" spc="-1">
              <a:solidFill>
                <a:srgbClr val="000000"/>
              </a:solidFill>
              <a:latin typeface="Arial"/>
            </a:endParaRPr>
          </a:p>
          <a:p>
            <a:pPr indent="0" defTabSz="914400">
              <a:lnSpc>
                <a:spcPct val="90000"/>
              </a:lnSpc>
              <a:spcBef>
                <a:spcPts val="499"/>
              </a:spcBef>
              <a:buNone/>
              <a:tabLst>
                <a:tab pos="0" algn="l"/>
              </a:tabLst>
            </a:pPr>
            <a:endParaRPr lang="it-IT" sz="2400" b="0" strike="noStrike" spc="-1">
              <a:solidFill>
                <a:srgbClr val="000000"/>
              </a:solidFill>
              <a:latin typeface="Arial"/>
            </a:endParaRPr>
          </a:p>
          <a:p>
            <a:pPr indent="0" defTabSz="914400">
              <a:lnSpc>
                <a:spcPct val="90000"/>
              </a:lnSpc>
              <a:spcBef>
                <a:spcPts val="499"/>
              </a:spcBef>
              <a:buNone/>
              <a:tabLst>
                <a:tab pos="0" algn="l"/>
              </a:tabLst>
            </a:pPr>
            <a:endParaRPr lang="it-IT" sz="24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ttangolo 1"/>
          <p:cNvSpPr/>
          <p:nvPr/>
        </p:nvSpPr>
        <p:spPr>
          <a:xfrm>
            <a:off x="336600" y="0"/>
            <a:ext cx="11695320" cy="57231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buClr>
                <a:srgbClr val="000000"/>
              </a:buClr>
              <a:buFont typeface="OpenSymbol"/>
              <a:buAutoNum type="arabicPeriod"/>
            </a:pPr>
            <a:r>
              <a:rPr lang="it-IT" sz="2000" b="0" strike="noStrike" spc="-1" dirty="0">
                <a:solidFill>
                  <a:schemeClr val="dk1"/>
                </a:solidFill>
                <a:latin typeface="RobotoMono-Regular"/>
              </a:rPr>
              <a:t>La firma digitale deve riferirsi in maniera univoca ad un solo soggetto ed al documento o all'insieme di documenti cui è apposta o associata.</a:t>
            </a:r>
            <a:endParaRPr lang="it-IT" sz="2000" b="0" strike="noStrike" spc="-1" dirty="0">
              <a:solidFill>
                <a:srgbClr val="000000"/>
              </a:solidFill>
              <a:latin typeface="Arial"/>
            </a:endParaRPr>
          </a:p>
          <a:p>
            <a:pPr defTabSz="914400">
              <a:lnSpc>
                <a:spcPct val="100000"/>
              </a:lnSpc>
            </a:pPr>
            <a:endParaRPr lang="it-IT" sz="2000" b="0" strike="noStrike" spc="-1" dirty="0">
              <a:solidFill>
                <a:srgbClr val="000000"/>
              </a:solidFill>
              <a:latin typeface="Arial"/>
            </a:endParaRPr>
          </a:p>
          <a:p>
            <a:pPr defTabSz="914400">
              <a:lnSpc>
                <a:spcPct val="100000"/>
              </a:lnSpc>
            </a:pPr>
            <a:r>
              <a:rPr lang="it-IT" sz="2000" b="0" strike="noStrike" spc="-1" dirty="0">
                <a:solidFill>
                  <a:schemeClr val="dk1"/>
                </a:solidFill>
                <a:latin typeface="RobotoMono-Regular"/>
              </a:rPr>
              <a:t>2. L'apposizione di firma digitale integra e sostituisce l'apposizione di sigilli, punzoni, timbri, contrassegni e marchi di qualsiasi genere ad ogni fine previsto dalla normativa vigente.</a:t>
            </a:r>
            <a:endParaRPr lang="it-IT" sz="2000" b="0" strike="noStrike" spc="-1" dirty="0">
              <a:solidFill>
                <a:srgbClr val="000000"/>
              </a:solidFill>
              <a:latin typeface="Arial"/>
            </a:endParaRPr>
          </a:p>
          <a:p>
            <a:pPr defTabSz="914400">
              <a:lnSpc>
                <a:spcPct val="100000"/>
              </a:lnSpc>
            </a:pPr>
            <a:endParaRPr lang="it-IT" sz="1400" b="0" strike="noStrike" spc="-1" dirty="0">
              <a:solidFill>
                <a:srgbClr val="000000"/>
              </a:solidFill>
              <a:latin typeface="Arial"/>
            </a:endParaRPr>
          </a:p>
          <a:p>
            <a:pPr defTabSz="914400">
              <a:lnSpc>
                <a:spcPct val="100000"/>
              </a:lnSpc>
            </a:pPr>
            <a:r>
              <a:rPr lang="it-IT" sz="2000" b="0" strike="noStrike" spc="-1" dirty="0">
                <a:solidFill>
                  <a:schemeClr val="dk1"/>
                </a:solidFill>
                <a:latin typeface="RobotoMono-Regular"/>
              </a:rPr>
              <a:t>3. Per la generazione della firma digitale deve adoperarsi un certificato qualificato che, al momento della sottoscrizione, </a:t>
            </a:r>
            <a:r>
              <a:rPr lang="it-IT" sz="2000" b="1" u="sng" strike="noStrike" spc="-1" dirty="0">
                <a:solidFill>
                  <a:schemeClr val="dk1"/>
                </a:solidFill>
                <a:uFillTx/>
                <a:latin typeface="RobotoMono-Regular"/>
              </a:rPr>
              <a:t>non risulti scaduto di validità</a:t>
            </a:r>
            <a:r>
              <a:rPr lang="it-IT" sz="2000" b="0" strike="noStrike" spc="-1" dirty="0">
                <a:solidFill>
                  <a:schemeClr val="dk1"/>
                </a:solidFill>
                <a:latin typeface="RobotoMono-Regular"/>
              </a:rPr>
              <a:t>' </a:t>
            </a:r>
            <a:r>
              <a:rPr lang="it-IT" sz="3200" b="0" strike="noStrike" spc="-1" dirty="0">
                <a:solidFill>
                  <a:srgbClr val="C00000"/>
                </a:solidFill>
                <a:latin typeface="RobotoMono-Regular"/>
              </a:rPr>
              <a:t>(3 anni) </a:t>
            </a:r>
            <a:r>
              <a:rPr lang="it-IT" sz="2000" b="0" strike="noStrike" spc="-1" dirty="0">
                <a:solidFill>
                  <a:schemeClr val="dk1"/>
                </a:solidFill>
                <a:latin typeface="RobotoMono-Regular"/>
              </a:rPr>
              <a:t>oppure non risulti </a:t>
            </a:r>
            <a:r>
              <a:rPr lang="it-IT" sz="2000" b="1" u="sng" strike="noStrike" spc="-1" dirty="0">
                <a:solidFill>
                  <a:schemeClr val="dk1"/>
                </a:solidFill>
                <a:uFillTx/>
                <a:latin typeface="RobotoMono-Regular"/>
              </a:rPr>
              <a:t>revocato o sospeso.</a:t>
            </a:r>
            <a:endParaRPr lang="it-IT" sz="2000" b="0" strike="noStrike" spc="-1" dirty="0">
              <a:solidFill>
                <a:srgbClr val="000000"/>
              </a:solidFill>
              <a:latin typeface="Arial"/>
            </a:endParaRPr>
          </a:p>
          <a:p>
            <a:pPr defTabSz="914400">
              <a:lnSpc>
                <a:spcPct val="100000"/>
              </a:lnSpc>
            </a:pPr>
            <a:endParaRPr lang="it-IT" sz="2000" b="0" strike="noStrike" spc="-1" dirty="0">
              <a:solidFill>
                <a:srgbClr val="000000"/>
              </a:solidFill>
              <a:latin typeface="Arial"/>
            </a:endParaRPr>
          </a:p>
          <a:p>
            <a:pPr defTabSz="914400">
              <a:lnSpc>
                <a:spcPct val="100000"/>
              </a:lnSpc>
            </a:pPr>
            <a:r>
              <a:rPr lang="it-IT" sz="2000" b="0" strike="noStrike" spc="-1" dirty="0">
                <a:solidFill>
                  <a:schemeClr val="dk1"/>
                </a:solidFill>
                <a:latin typeface="RobotoMono-Regular"/>
              </a:rPr>
              <a:t>4. Attraverso il certificato qualificato si devono rilevare, secondo le </a:t>
            </a:r>
            <a:r>
              <a:rPr lang="it-IT" sz="2000" b="1" i="1" strike="noStrike" spc="-1" dirty="0">
                <a:solidFill>
                  <a:schemeClr val="dk1"/>
                </a:solidFill>
                <a:latin typeface="RobotoMono-BoldItalic"/>
              </a:rPr>
              <a:t>(Linee guida)</a:t>
            </a:r>
            <a:r>
              <a:rPr lang="it-IT" sz="2000" b="0" strike="noStrike" spc="-1" dirty="0">
                <a:solidFill>
                  <a:schemeClr val="dk1"/>
                </a:solidFill>
                <a:latin typeface="RobotoMono-Regular"/>
              </a:rPr>
              <a:t>, la validità del certificato stesso, </a:t>
            </a:r>
            <a:r>
              <a:rPr lang="it-IT" sz="2000" b="0" strike="noStrike" spc="-1" dirty="0" err="1">
                <a:solidFill>
                  <a:schemeClr val="dk1"/>
                </a:solidFill>
                <a:latin typeface="RobotoMono-Regular"/>
              </a:rPr>
              <a:t>nonchè</a:t>
            </a:r>
            <a:r>
              <a:rPr lang="it-IT" sz="2000" b="0" strike="noStrike" spc="-1" dirty="0">
                <a:solidFill>
                  <a:schemeClr val="dk1"/>
                </a:solidFill>
                <a:latin typeface="RobotoMono-Regular"/>
              </a:rPr>
              <a:t> gli elementi identificativi del titolare </a:t>
            </a:r>
            <a:r>
              <a:rPr lang="it-IT" sz="2000" b="1" i="1" strike="noStrike" spc="-1" dirty="0">
                <a:solidFill>
                  <a:schemeClr val="dk1"/>
                </a:solidFill>
                <a:latin typeface="RobotoMono-BoldItalic"/>
              </a:rPr>
              <a:t>(di firma</a:t>
            </a:r>
            <a:endParaRPr lang="it-IT" sz="2000" b="0" strike="noStrike" spc="-1" dirty="0">
              <a:solidFill>
                <a:srgbClr val="000000"/>
              </a:solidFill>
              <a:latin typeface="Arial"/>
            </a:endParaRPr>
          </a:p>
          <a:p>
            <a:pPr defTabSz="914400">
              <a:lnSpc>
                <a:spcPct val="100000"/>
              </a:lnSpc>
            </a:pPr>
            <a:r>
              <a:rPr lang="it-IT" sz="2000" b="1" i="1" strike="noStrike" spc="-1" dirty="0">
                <a:solidFill>
                  <a:schemeClr val="dk1"/>
                </a:solidFill>
                <a:latin typeface="RobotoMono-BoldItalic"/>
              </a:rPr>
              <a:t>digitale) </a:t>
            </a:r>
            <a:r>
              <a:rPr lang="it-IT" sz="2000" b="0" strike="noStrike" spc="-1" dirty="0">
                <a:solidFill>
                  <a:schemeClr val="dk1"/>
                </a:solidFill>
                <a:latin typeface="RobotoMono-Regular"/>
              </a:rPr>
              <a:t>e del certificatore e gli eventuali limiti d'uso. </a:t>
            </a:r>
            <a:r>
              <a:rPr lang="it-IT" sz="2000" b="1" i="1" strike="noStrike" spc="-1" dirty="0">
                <a:solidFill>
                  <a:schemeClr val="dk1"/>
                </a:solidFill>
                <a:latin typeface="RobotoMono-BoldItalic"/>
              </a:rPr>
              <a:t>(Le linee guida definiscono </a:t>
            </a:r>
            <a:r>
              <a:rPr lang="it-IT" sz="2000" b="1" i="1" strike="noStrike" spc="-1" dirty="0" err="1">
                <a:solidFill>
                  <a:schemeClr val="dk1"/>
                </a:solidFill>
                <a:latin typeface="RobotoMono-BoldItalic"/>
              </a:rPr>
              <a:t>altresi'</a:t>
            </a:r>
            <a:r>
              <a:rPr lang="it-IT" sz="2000" b="1" i="1" strike="noStrike" spc="-1" dirty="0">
                <a:solidFill>
                  <a:schemeClr val="dk1"/>
                </a:solidFill>
                <a:latin typeface="RobotoMono-BoldItalic"/>
              </a:rPr>
              <a:t> le </a:t>
            </a:r>
            <a:r>
              <a:rPr lang="it-IT" sz="2000" b="1" i="1" strike="noStrike" spc="-1" dirty="0" err="1">
                <a:solidFill>
                  <a:schemeClr val="dk1"/>
                </a:solidFill>
                <a:latin typeface="RobotoMono-BoldItalic"/>
              </a:rPr>
              <a:t>modalita'</a:t>
            </a:r>
            <a:r>
              <a:rPr lang="it-IT" sz="2000" b="1" i="1" strike="noStrike" spc="-1" dirty="0">
                <a:solidFill>
                  <a:schemeClr val="dk1"/>
                </a:solidFill>
                <a:latin typeface="RobotoMono-BoldItalic"/>
              </a:rPr>
              <a:t>, anche temporali, di apposizione della firma.)</a:t>
            </a:r>
            <a:endParaRPr lang="it-IT" sz="2000" b="0" strike="noStrike" spc="-1" dirty="0">
              <a:solidFill>
                <a:srgbClr val="000000"/>
              </a:solidFill>
              <a:latin typeface="Arial"/>
            </a:endParaRPr>
          </a:p>
          <a:p>
            <a:pPr defTabSz="914400">
              <a:lnSpc>
                <a:spcPct val="100000"/>
              </a:lnSpc>
            </a:pPr>
            <a:endParaRPr lang="it-IT" sz="2000" b="0" strike="noStrike" spc="-1" dirty="0">
              <a:solidFill>
                <a:srgbClr val="000000"/>
              </a:solidFill>
              <a:latin typeface="Arial"/>
            </a:endParaRPr>
          </a:p>
          <a:p>
            <a:pPr defTabSz="914400">
              <a:lnSpc>
                <a:spcPct val="100000"/>
              </a:lnSpc>
            </a:pPr>
            <a:r>
              <a:rPr lang="it-IT" sz="2000" b="0" strike="noStrike" spc="-1" dirty="0">
                <a:solidFill>
                  <a:schemeClr val="dk1"/>
                </a:solidFill>
                <a:latin typeface="RobotoMono-Regular"/>
              </a:rPr>
              <a:t>4-bis. L'apposizione a un documento informatico di una firma digitale o di un altro tipo di firma elettronica qualificata basata su un certificato elettronico </a:t>
            </a:r>
            <a:r>
              <a:rPr lang="it-IT" sz="2000" b="0" u="sng" strike="noStrike" spc="-1" dirty="0">
                <a:solidFill>
                  <a:srgbClr val="FF0000"/>
                </a:solidFill>
                <a:latin typeface="RobotoMono-Regular"/>
              </a:rPr>
              <a:t>revocato, scaduto o sospeso </a:t>
            </a:r>
            <a:r>
              <a:rPr lang="it-IT" sz="2000" b="0" strike="noStrike" spc="-1" dirty="0">
                <a:solidFill>
                  <a:schemeClr val="dk1"/>
                </a:solidFill>
                <a:latin typeface="RobotoMono-Regular"/>
              </a:rPr>
              <a:t>equivale a mancata sottoscrizione,</a:t>
            </a:r>
            <a:endParaRPr lang="it-IT" sz="2400" b="0" strike="noStrike" spc="-1" dirty="0">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65040"/>
            <a:ext cx="10514160" cy="1324080"/>
          </a:xfrm>
          <a:prstGeom prst="rect">
            <a:avLst/>
          </a:prstGeom>
          <a:noFill/>
          <a:ln w="0">
            <a:noFill/>
          </a:ln>
        </p:spPr>
        <p:txBody>
          <a:bodyPr lIns="90000" tIns="45000" rIns="90000" bIns="45000" anchor="ctr">
            <a:normAutofit fontScale="90000"/>
          </a:bodyPr>
          <a:lstStyle/>
          <a:p>
            <a:pPr indent="0" defTabSz="914400">
              <a:lnSpc>
                <a:spcPct val="90000"/>
              </a:lnSpc>
              <a:buNone/>
              <a:tabLst>
                <a:tab pos="0" algn="l"/>
              </a:tabLst>
            </a:pPr>
            <a:r>
              <a:rPr lang="it-IT" sz="4400" b="0" strike="noStrike" spc="-1" dirty="0">
                <a:solidFill>
                  <a:schemeClr val="dk1"/>
                </a:solidFill>
                <a:latin typeface="Calibri Light"/>
              </a:rPr>
              <a:t>Firma digitale dimostrazione di come si firma un documento</a:t>
            </a:r>
            <a:br>
              <a:rPr sz="4400" dirty="0"/>
            </a:br>
            <a:endParaRPr lang="it-IT" sz="4400" b="0" strike="noStrike" spc="-1" dirty="0">
              <a:solidFill>
                <a:srgbClr val="000000"/>
              </a:solidFill>
              <a:latin typeface="Arial"/>
            </a:endParaRPr>
          </a:p>
        </p:txBody>
      </p:sp>
      <p:graphicFrame>
        <p:nvGraphicFramePr>
          <p:cNvPr id="188" name="Segnaposto contenuto 8"/>
          <p:cNvGraphicFramePr/>
          <p:nvPr>
            <p:extLst>
              <p:ext uri="{D42A27DB-BD31-4B8C-83A1-F6EECF244321}">
                <p14:modId xmlns:p14="http://schemas.microsoft.com/office/powerpoint/2010/main" val="1856580474"/>
              </p:ext>
            </p:extLst>
          </p:nvPr>
        </p:nvGraphicFramePr>
        <p:xfrm>
          <a:off x="600120" y="1378080"/>
          <a:ext cx="9105480" cy="3474720"/>
        </p:xfrm>
        <a:graphic>
          <a:graphicData uri="http://schemas.openxmlformats.org/drawingml/2006/table">
            <a:tbl>
              <a:tblPr/>
              <a:tblGrid>
                <a:gridCol w="3822480">
                  <a:extLst>
                    <a:ext uri="{9D8B030D-6E8A-4147-A177-3AD203B41FA5}">
                      <a16:colId xmlns:a16="http://schemas.microsoft.com/office/drawing/2014/main" val="20000"/>
                    </a:ext>
                  </a:extLst>
                </a:gridCol>
                <a:gridCol w="2387520">
                  <a:extLst>
                    <a:ext uri="{9D8B030D-6E8A-4147-A177-3AD203B41FA5}">
                      <a16:colId xmlns:a16="http://schemas.microsoft.com/office/drawing/2014/main" val="20001"/>
                    </a:ext>
                  </a:extLst>
                </a:gridCol>
                <a:gridCol w="2895480">
                  <a:extLst>
                    <a:ext uri="{9D8B030D-6E8A-4147-A177-3AD203B41FA5}">
                      <a16:colId xmlns:a16="http://schemas.microsoft.com/office/drawing/2014/main" val="20002"/>
                    </a:ext>
                  </a:extLst>
                </a:gridCol>
              </a:tblGrid>
              <a:tr h="370800">
                <a:tc>
                  <a:txBody>
                    <a:bodyPr/>
                    <a:lstStyle/>
                    <a:p>
                      <a:pPr algn="ctr" defTabSz="914400">
                        <a:lnSpc>
                          <a:spcPct val="100000"/>
                        </a:lnSpc>
                      </a:pPr>
                      <a:r>
                        <a:rPr lang="it-IT" sz="1800" b="1" strike="noStrike" spc="-1" dirty="0">
                          <a:solidFill>
                            <a:schemeClr val="lt1"/>
                          </a:solidFill>
                          <a:latin typeface="Calibri"/>
                        </a:rPr>
                        <a:t>Tipo</a:t>
                      </a:r>
                      <a:endParaRPr lang="it-IT" sz="1800" b="0" strike="noStrike" spc="-1" dirty="0">
                        <a:solidFill>
                          <a:srgbClr val="000000"/>
                        </a:solidFill>
                        <a:latin typeface="Arial"/>
                      </a:endParaRPr>
                    </a:p>
                    <a:p>
                      <a:pPr algn="ctr" defTabSz="914400">
                        <a:lnSpc>
                          <a:spcPct val="100000"/>
                        </a:lnSpc>
                      </a:pPr>
                      <a:endParaRPr lang="it-IT"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it-IT" sz="1800" b="1" strike="noStrike" spc="-1">
                          <a:solidFill>
                            <a:schemeClr val="lt1"/>
                          </a:solidFill>
                          <a:latin typeface="Calibri"/>
                        </a:rPr>
                        <a:t>File originale</a:t>
                      </a:r>
                      <a:endParaRPr lang="it-IT"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it-IT" sz="1800" b="1" strike="noStrike" spc="-1" dirty="0">
                          <a:solidFill>
                            <a:schemeClr val="lt1"/>
                          </a:solidFill>
                          <a:latin typeface="Calibri"/>
                        </a:rPr>
                        <a:t>File firmato</a:t>
                      </a:r>
                      <a:endParaRPr lang="it-IT"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defTabSz="914400">
                        <a:lnSpc>
                          <a:spcPct val="100000"/>
                        </a:lnSpc>
                      </a:pPr>
                      <a:r>
                        <a:rPr lang="it-IT" sz="1800" b="0" strike="noStrike" spc="-1" dirty="0">
                          <a:solidFill>
                            <a:schemeClr val="dk1"/>
                          </a:solidFill>
                          <a:latin typeface="Calibri"/>
                        </a:rPr>
                        <a:t>Busta crittografata P7M - </a:t>
                      </a:r>
                      <a:r>
                        <a:rPr lang="it-IT" sz="1800" b="0" strike="noStrike" spc="-1" dirty="0" err="1">
                          <a:solidFill>
                            <a:schemeClr val="dk1"/>
                          </a:solidFill>
                          <a:latin typeface="Calibri"/>
                        </a:rPr>
                        <a:t>CAdES</a:t>
                      </a:r>
                      <a:endParaRPr lang="it-IT"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2800" b="0" strike="noStrike" spc="-1">
                          <a:solidFill>
                            <a:schemeClr val="dk1"/>
                          </a:solidFill>
                          <a:latin typeface="Calibri"/>
                        </a:rPr>
                        <a:t>Prova.docx</a:t>
                      </a:r>
                      <a:endParaRPr lang="it-IT"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2800" b="0" u="sng" strike="noStrike" spc="-1">
                          <a:solidFill>
                            <a:schemeClr val="dk1"/>
                          </a:solidFill>
                          <a:uFillTx/>
                          <a:latin typeface="Calibri"/>
                          <a:hlinkClick r:id="rId2"/>
                        </a:rPr>
                        <a:t>Prova.docx.P7m</a:t>
                      </a:r>
                      <a:endParaRPr lang="it-IT" sz="2800" b="0" strike="noStrike" spc="-1">
                        <a:solidFill>
                          <a:srgbClr val="000000"/>
                        </a:solidFill>
                        <a:latin typeface="Arial"/>
                      </a:endParaRPr>
                    </a:p>
                    <a:p>
                      <a:pPr defTabSz="914400">
                        <a:lnSpc>
                          <a:spcPct val="100000"/>
                        </a:lnSpc>
                        <a:tabLst>
                          <a:tab pos="0" algn="l"/>
                        </a:tabLst>
                      </a:pPr>
                      <a:endParaRPr lang="it-IT"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370800">
                <a:tc>
                  <a:txBody>
                    <a:bodyPr/>
                    <a:lstStyle/>
                    <a:p>
                      <a:pPr defTabSz="914400">
                        <a:lnSpc>
                          <a:spcPct val="100000"/>
                        </a:lnSpc>
                        <a:tabLst>
                          <a:tab pos="0" algn="l"/>
                        </a:tabLst>
                      </a:pPr>
                      <a:r>
                        <a:rPr lang="it-IT" sz="1800" b="0" strike="noStrike" spc="-1" dirty="0">
                          <a:solidFill>
                            <a:schemeClr val="dk1"/>
                          </a:solidFill>
                          <a:latin typeface="Calibri"/>
                        </a:rPr>
                        <a:t>Busta crittografata P7M - </a:t>
                      </a:r>
                      <a:r>
                        <a:rPr lang="it-IT" sz="1800" b="0" strike="noStrike" spc="-1" dirty="0" err="1">
                          <a:solidFill>
                            <a:schemeClr val="dk1"/>
                          </a:solidFill>
                          <a:latin typeface="Calibri"/>
                        </a:rPr>
                        <a:t>CAdES</a:t>
                      </a:r>
                      <a:endParaRPr lang="it-IT" sz="1800" b="0" strike="noStrike" spc="-1" dirty="0">
                        <a:solidFill>
                          <a:srgbClr val="000000"/>
                        </a:solidFill>
                        <a:latin typeface="Arial"/>
                      </a:endParaRPr>
                    </a:p>
                    <a:p>
                      <a:pPr defTabSz="914400">
                        <a:lnSpc>
                          <a:spcPct val="100000"/>
                        </a:lnSpc>
                        <a:tabLst>
                          <a:tab pos="0" algn="l"/>
                        </a:tabLst>
                      </a:pPr>
                      <a:endParaRPr lang="it-IT"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2800" b="0" strike="noStrike" spc="-1">
                          <a:solidFill>
                            <a:schemeClr val="dk1"/>
                          </a:solidFill>
                          <a:latin typeface="Calibri"/>
                        </a:rPr>
                        <a:t>Prova.pdf</a:t>
                      </a:r>
                      <a:endParaRPr lang="it-IT"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2800" b="0" u="sng" strike="noStrike" spc="-1">
                          <a:solidFill>
                            <a:schemeClr val="dk1"/>
                          </a:solidFill>
                          <a:uFillTx/>
                          <a:latin typeface="Calibri"/>
                          <a:hlinkClick r:id="rId3"/>
                        </a:rPr>
                        <a:t>Prova.pdf.P7m</a:t>
                      </a:r>
                      <a:endParaRPr lang="it-IT" sz="2800" b="0" strike="noStrike" spc="-1">
                        <a:solidFill>
                          <a:srgbClr val="000000"/>
                        </a:solidFill>
                        <a:latin typeface="Arial"/>
                      </a:endParaRPr>
                    </a:p>
                    <a:p>
                      <a:pPr defTabSz="914400">
                        <a:lnSpc>
                          <a:spcPct val="100000"/>
                        </a:lnSpc>
                        <a:tabLst>
                          <a:tab pos="0" algn="l"/>
                        </a:tabLst>
                      </a:pPr>
                      <a:endParaRPr lang="it-IT"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370800">
                <a:tc>
                  <a:txBody>
                    <a:bodyPr/>
                    <a:lstStyle/>
                    <a:p>
                      <a:pPr defTabSz="914400">
                        <a:lnSpc>
                          <a:spcPct val="100000"/>
                        </a:lnSpc>
                      </a:pPr>
                      <a:r>
                        <a:rPr lang="it-IT" sz="1800" b="0" strike="noStrike" spc="-1" dirty="0">
                          <a:solidFill>
                            <a:schemeClr val="dk1"/>
                          </a:solidFill>
                          <a:latin typeface="Calibri"/>
                        </a:rPr>
                        <a:t>Aggiungi la firma al PDF - </a:t>
                      </a:r>
                      <a:r>
                        <a:rPr lang="it-IT" sz="1800" b="0" strike="noStrike" spc="-1" dirty="0" err="1">
                          <a:solidFill>
                            <a:schemeClr val="dk1"/>
                          </a:solidFill>
                          <a:latin typeface="Calibri"/>
                        </a:rPr>
                        <a:t>PAdES</a:t>
                      </a:r>
                      <a:endParaRPr lang="it-IT"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2800" b="0" strike="noStrike" spc="-1">
                          <a:solidFill>
                            <a:schemeClr val="dk1"/>
                          </a:solidFill>
                          <a:latin typeface="Calibri"/>
                        </a:rPr>
                        <a:t>Prova.pdf</a:t>
                      </a:r>
                      <a:endParaRPr lang="it-IT" sz="2800" b="0" strike="noStrike" spc="-1">
                        <a:solidFill>
                          <a:srgbClr val="000000"/>
                        </a:solidFill>
                        <a:latin typeface="Arial"/>
                      </a:endParaRPr>
                    </a:p>
                    <a:p>
                      <a:pPr defTabSz="914400">
                        <a:lnSpc>
                          <a:spcPct val="100000"/>
                        </a:lnSpc>
                        <a:tabLst>
                          <a:tab pos="0" algn="l"/>
                        </a:tabLst>
                      </a:pPr>
                      <a:endParaRPr lang="it-IT"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2800" b="0" u="sng" strike="noStrike" spc="-1" dirty="0" err="1">
                          <a:solidFill>
                            <a:schemeClr val="dk1"/>
                          </a:solidFill>
                          <a:uFillTx/>
                          <a:latin typeface="Calibri"/>
                          <a:hlinkClick r:id="rId4"/>
                        </a:rPr>
                        <a:t>Prova-signed.pdf</a:t>
                      </a:r>
                      <a:endParaRPr lang="it-IT" sz="2800" b="0" strike="noStrike" spc="-1" dirty="0">
                        <a:solidFill>
                          <a:srgbClr val="000000"/>
                        </a:solidFill>
                        <a:latin typeface="Arial"/>
                      </a:endParaRPr>
                    </a:p>
                    <a:p>
                      <a:pPr defTabSz="914400">
                        <a:lnSpc>
                          <a:spcPct val="100000"/>
                        </a:lnSpc>
                        <a:tabLst>
                          <a:tab pos="0" algn="l"/>
                        </a:tabLst>
                      </a:pPr>
                      <a:endParaRPr lang="it-IT" sz="2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bl>
          </a:graphicData>
        </a:graphic>
      </p:graphicFrame>
      <p:pic>
        <p:nvPicPr>
          <p:cNvPr id="189" name="Immagine 3"/>
          <p:cNvPicPr/>
          <p:nvPr/>
        </p:nvPicPr>
        <p:blipFill>
          <a:blip r:embed="rId5" cstate="print"/>
          <a:stretch/>
        </p:blipFill>
        <p:spPr>
          <a:xfrm>
            <a:off x="7105680" y="4583520"/>
            <a:ext cx="4730400" cy="2406600"/>
          </a:xfrm>
          <a:prstGeom prst="rect">
            <a:avLst/>
          </a:prstGeom>
          <a:ln w="0">
            <a:noFill/>
          </a:ln>
        </p:spPr>
      </p:pic>
      <p:sp>
        <p:nvSpPr>
          <p:cNvPr id="22530" name="Rectangle 2"/>
          <p:cNvSpPr>
            <a:spLocks noChangeArrowheads="1"/>
          </p:cNvSpPr>
          <p:nvPr/>
        </p:nvSpPr>
        <p:spPr bwMode="auto">
          <a:xfrm>
            <a:off x="414067" y="5337708"/>
            <a:ext cx="5831458" cy="1107996"/>
          </a:xfrm>
          <a:prstGeom prst="rect">
            <a:avLst/>
          </a:prstGeom>
          <a:solidFill>
            <a:srgbClr val="F3F5F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it-IT" sz="1600" b="0" i="0" u="none" strike="noStrike" cap="none" normalizeH="0" baseline="0" dirty="0" err="1">
                <a:ln>
                  <a:noFill/>
                </a:ln>
                <a:solidFill>
                  <a:srgbClr val="0A0A0A"/>
                </a:solidFill>
                <a:effectLst/>
                <a:latin typeface="Google Sans"/>
                <a:cs typeface="Arial" pitchFamily="34" charset="0"/>
              </a:rPr>
              <a:t>CAdES</a:t>
            </a:r>
            <a:r>
              <a:rPr kumimoji="0" lang="it-IT" sz="1600" b="0" i="0" u="none" strike="noStrike" cap="none" normalizeH="0" baseline="0" dirty="0">
                <a:ln>
                  <a:noFill/>
                </a:ln>
                <a:solidFill>
                  <a:srgbClr val="0A0A0A"/>
                </a:solidFill>
                <a:effectLst/>
                <a:latin typeface="Google Sans"/>
                <a:cs typeface="Arial" pitchFamily="34" charset="0"/>
              </a:rPr>
              <a:t> crea file </a:t>
            </a:r>
            <a:r>
              <a:rPr kumimoji="0" lang="it-IT" sz="1600" b="0" i="0" u="none" strike="noStrike" cap="none" normalizeH="0" baseline="0" dirty="0">
                <a:ln>
                  <a:noFill/>
                </a:ln>
                <a:solidFill>
                  <a:srgbClr val="0A0A0A"/>
                </a:solidFill>
                <a:effectLst/>
                <a:latin typeface="Arial Unicode MS" pitchFamily="34" charset="-128"/>
                <a:cs typeface="Arial" pitchFamily="34" charset="0"/>
              </a:rPr>
              <a:t>.p7m </a:t>
            </a:r>
            <a:r>
              <a:rPr lang="it-IT" sz="1600" dirty="0"/>
              <a:t>(CMS </a:t>
            </a:r>
            <a:r>
              <a:rPr lang="it-IT" sz="1600" dirty="0" err="1"/>
              <a:t>Advanced</a:t>
            </a:r>
            <a:r>
              <a:rPr lang="it-IT" sz="1600" dirty="0"/>
              <a:t> Electronic </a:t>
            </a:r>
            <a:r>
              <a:rPr lang="it-IT" sz="1600" dirty="0" err="1"/>
              <a:t>Signatures</a:t>
            </a:r>
            <a:r>
              <a:rPr lang="it-IT" sz="1600" dirty="0"/>
              <a:t>) </a:t>
            </a:r>
            <a:r>
              <a:rPr kumimoji="0" lang="it-IT" sz="1600" b="0" i="0" u="none" strike="noStrike" cap="none" normalizeH="0" baseline="0" dirty="0">
                <a:ln>
                  <a:noFill/>
                </a:ln>
                <a:solidFill>
                  <a:srgbClr val="0A0A0A"/>
                </a:solidFill>
                <a:effectLst/>
                <a:latin typeface="Google Sans"/>
                <a:cs typeface="Arial" pitchFamily="34" charset="0"/>
              </a:rPr>
              <a:t> </a:t>
            </a:r>
          </a:p>
          <a:p>
            <a:pPr lvl="0" fontAlgn="base">
              <a:spcBef>
                <a:spcPct val="0"/>
              </a:spcBef>
              <a:spcAft>
                <a:spcPct val="0"/>
              </a:spcAft>
            </a:pPr>
            <a:r>
              <a:rPr kumimoji="0" lang="it-IT" sz="1600" b="0" i="0" u="none" strike="noStrike" cap="none" normalizeH="0" baseline="0" dirty="0">
                <a:ln>
                  <a:noFill/>
                </a:ln>
                <a:solidFill>
                  <a:srgbClr val="0A0A0A"/>
                </a:solidFill>
                <a:effectLst/>
                <a:latin typeface="Google Sans"/>
                <a:cs typeface="Arial" pitchFamily="34" charset="0"/>
              </a:rPr>
              <a:t>	(buste crittografiche) adatti a qualsiasi documento, </a:t>
            </a:r>
          </a:p>
          <a:p>
            <a:pPr lvl="0" fontAlgn="base">
              <a:spcBef>
                <a:spcPct val="0"/>
              </a:spcBef>
              <a:spcAft>
                <a:spcPct val="0"/>
              </a:spcAft>
            </a:pPr>
            <a:r>
              <a:rPr kumimoji="0" lang="it-IT" sz="1600" b="0" i="0" u="none" strike="noStrike" cap="none" normalizeH="0" baseline="0" dirty="0" err="1">
                <a:ln>
                  <a:noFill/>
                </a:ln>
                <a:solidFill>
                  <a:srgbClr val="0A0A0A"/>
                </a:solidFill>
                <a:effectLst/>
                <a:latin typeface="Google Sans"/>
                <a:cs typeface="Arial" pitchFamily="34" charset="0"/>
              </a:rPr>
              <a:t>PAdES</a:t>
            </a:r>
            <a:r>
              <a:rPr kumimoji="0" lang="it-IT" sz="1600" b="0" i="0" u="none" strike="noStrike" cap="none" normalizeH="0" baseline="0" dirty="0">
                <a:ln>
                  <a:noFill/>
                </a:ln>
                <a:solidFill>
                  <a:srgbClr val="0A0A0A"/>
                </a:solidFill>
                <a:effectLst/>
                <a:latin typeface="Google Sans"/>
                <a:cs typeface="Arial" pitchFamily="34" charset="0"/>
              </a:rPr>
              <a:t> </a:t>
            </a:r>
            <a:r>
              <a:rPr lang="it-IT" sz="1600" dirty="0"/>
              <a:t>(PDF </a:t>
            </a:r>
            <a:r>
              <a:rPr lang="it-IT" sz="1600" dirty="0" err="1"/>
              <a:t>Advanced</a:t>
            </a:r>
            <a:r>
              <a:rPr lang="it-IT" sz="1600" dirty="0"/>
              <a:t> Electronic </a:t>
            </a:r>
            <a:r>
              <a:rPr lang="it-IT" sz="1600" dirty="0" err="1"/>
              <a:t>Signatures</a:t>
            </a:r>
            <a:r>
              <a:rPr lang="it-IT" sz="1600" dirty="0"/>
              <a:t>)</a:t>
            </a:r>
          </a:p>
          <a:p>
            <a:pPr lvl="0" fontAlgn="base">
              <a:spcBef>
                <a:spcPct val="0"/>
              </a:spcBef>
              <a:spcAft>
                <a:spcPct val="0"/>
              </a:spcAft>
            </a:pPr>
            <a:r>
              <a:rPr kumimoji="0" lang="it-IT" sz="1600" b="0" i="0" u="none" strike="noStrike" cap="none" normalizeH="0" baseline="0" dirty="0">
                <a:ln>
                  <a:noFill/>
                </a:ln>
                <a:solidFill>
                  <a:srgbClr val="0A0A0A"/>
                </a:solidFill>
                <a:effectLst/>
                <a:latin typeface="Google Sans"/>
                <a:cs typeface="Arial" pitchFamily="34" charset="0"/>
              </a:rPr>
              <a:t>	integra la firma direttamente nei file PDF. </a:t>
            </a:r>
            <a:r>
              <a:rPr kumimoji="0" lang="it-IT" sz="1000" b="0" i="0" u="none" strike="noStrike" cap="none" normalizeH="0" baseline="0" dirty="0">
                <a:ln>
                  <a:noFill/>
                </a:ln>
                <a:solidFill>
                  <a:schemeClr val="tx1"/>
                </a:solidFill>
                <a:effectLst/>
                <a:latin typeface="Arial" pitchFamily="34" charset="0"/>
                <a:cs typeface="Arial" pitchFamily="34" charset="0"/>
              </a:rPr>
              <a:t> </a:t>
            </a:r>
            <a:endParaRPr kumimoji="0" lang="it-IT"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838080" y="365040"/>
            <a:ext cx="10514160" cy="1324080"/>
          </a:xfrm>
          <a:prstGeom prst="rect">
            <a:avLst/>
          </a:prstGeom>
          <a:noFill/>
          <a:ln w="0">
            <a:noFill/>
          </a:ln>
        </p:spPr>
        <p:txBody>
          <a:bodyPr lIns="90000" tIns="45000" rIns="90000" bIns="45000" anchor="ctr">
            <a:noAutofit/>
          </a:bodyPr>
          <a:lstStyle/>
          <a:p>
            <a:pPr indent="0" algn="ctr" defTabSz="914400">
              <a:lnSpc>
                <a:spcPct val="90000"/>
              </a:lnSpc>
              <a:buNone/>
              <a:tabLst>
                <a:tab pos="0" algn="l"/>
              </a:tabLst>
            </a:pPr>
            <a:r>
              <a:rPr lang="it-IT" sz="4400" b="1" strike="noStrike" spc="-1">
                <a:solidFill>
                  <a:schemeClr val="dk1"/>
                </a:solidFill>
                <a:latin typeface="Calibri Light"/>
              </a:rPr>
              <a:t>Validità giuridica</a:t>
            </a:r>
            <a:endParaRPr lang="it-IT" sz="4400" b="0" strike="noStrike" spc="-1">
              <a:solidFill>
                <a:srgbClr val="000000"/>
              </a:solidFill>
              <a:latin typeface="Arial"/>
            </a:endParaRPr>
          </a:p>
        </p:txBody>
      </p:sp>
      <p:sp>
        <p:nvSpPr>
          <p:cNvPr id="191" name="PlaceHolder 2"/>
          <p:cNvSpPr>
            <a:spLocks noGrp="1"/>
          </p:cNvSpPr>
          <p:nvPr>
            <p:ph/>
          </p:nvPr>
        </p:nvSpPr>
        <p:spPr>
          <a:xfrm>
            <a:off x="838080" y="1825560"/>
            <a:ext cx="10514160" cy="5031000"/>
          </a:xfrm>
          <a:prstGeom prst="rect">
            <a:avLst/>
          </a:prstGeom>
          <a:noFill/>
          <a:ln w="0">
            <a:noFill/>
          </a:ln>
        </p:spPr>
        <p:txBody>
          <a:bodyPr lIns="90000" tIns="45000" rIns="90000" bIns="45000" anchor="t">
            <a:normAutofit fontScale="93333" lnSpcReduction="10000"/>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Valenza legale della firma digitale.</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Firma su carta: in caso di disconoscimento deve essere il danneggiato a dimostrare che la firma è del firmatario tramite testimoni o perizia calligrafica.</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Inversione dell’onere della prova. Per disconoscere la propria firma, Il firmatario deve dimostrare che la firma  potrebbe non essere la sua. (Furto della chiavetta e del Pin).</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Se il file viene in qualche modo modificato, si perde la firma.</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Ogni duplicato del documento firmato, è un originale. </a:t>
            </a:r>
            <a:endParaRPr lang="it-IT" sz="28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46960"/>
            <a:ext cx="11104920" cy="1324080"/>
          </a:xfrm>
          <a:prstGeom prst="rect">
            <a:avLst/>
          </a:prstGeom>
          <a:noFill/>
          <a:ln w="0">
            <a:noFill/>
          </a:ln>
        </p:spPr>
        <p:txBody>
          <a:bodyPr lIns="90000" tIns="45000" rIns="90000" bIns="45000" anchor="ctr">
            <a:normAutofit/>
          </a:bodyPr>
          <a:lstStyle/>
          <a:p>
            <a:pPr indent="0" defTabSz="914400">
              <a:lnSpc>
                <a:spcPct val="90000"/>
              </a:lnSpc>
              <a:buNone/>
              <a:tabLst>
                <a:tab pos="0" algn="l"/>
              </a:tabLst>
            </a:pPr>
            <a:r>
              <a:rPr lang="it-IT" sz="4000" b="0" strike="noStrike" spc="-1">
                <a:solidFill>
                  <a:schemeClr val="dk1"/>
                </a:solidFill>
                <a:latin typeface="Calibri Light"/>
              </a:rPr>
              <a:t>Codice a barre, Qr-code e firma digitale stampabile</a:t>
            </a:r>
            <a:endParaRPr lang="it-IT" sz="4000" b="0" strike="noStrike" spc="-1">
              <a:solidFill>
                <a:srgbClr val="000000"/>
              </a:solidFill>
              <a:latin typeface="Arial"/>
            </a:endParaRPr>
          </a:p>
        </p:txBody>
      </p:sp>
      <p:pic>
        <p:nvPicPr>
          <p:cNvPr id="193" name="Picture 2" descr="http://www.gestionedocumentale.info/wp-content/uploads/2013/06/2d.png"/>
          <p:cNvPicPr/>
          <p:nvPr/>
        </p:nvPicPr>
        <p:blipFill>
          <a:blip r:embed="rId2" cstate="print"/>
          <a:stretch/>
        </p:blipFill>
        <p:spPr>
          <a:xfrm>
            <a:off x="4843440" y="2398680"/>
            <a:ext cx="3503880" cy="1227240"/>
          </a:xfrm>
          <a:prstGeom prst="rect">
            <a:avLst/>
          </a:prstGeom>
          <a:ln w="0">
            <a:noFill/>
          </a:ln>
        </p:spPr>
      </p:pic>
      <p:pic>
        <p:nvPicPr>
          <p:cNvPr id="194" name="Picture 4" descr="http://www.gestionedocumentale.info/wp-content/uploads/2013/06/chart.png"/>
          <p:cNvPicPr/>
          <p:nvPr/>
        </p:nvPicPr>
        <p:blipFill>
          <a:blip r:embed="rId3" cstate="print"/>
          <a:stretch/>
        </p:blipFill>
        <p:spPr>
          <a:xfrm>
            <a:off x="1126800" y="2579400"/>
            <a:ext cx="1427400" cy="1427400"/>
          </a:xfrm>
          <a:prstGeom prst="rect">
            <a:avLst/>
          </a:prstGeom>
          <a:ln w="0">
            <a:noFill/>
          </a:ln>
        </p:spPr>
      </p:pic>
      <p:sp>
        <p:nvSpPr>
          <p:cNvPr id="195" name="Rettangolo 2"/>
          <p:cNvSpPr/>
          <p:nvPr/>
        </p:nvSpPr>
        <p:spPr>
          <a:xfrm>
            <a:off x="4358880" y="1460160"/>
            <a:ext cx="452124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defTabSz="914400">
              <a:lnSpc>
                <a:spcPct val="100000"/>
              </a:lnSpc>
            </a:pPr>
            <a:r>
              <a:rPr lang="it-IT" sz="2800" b="0" strike="noStrike" spc="-1">
                <a:solidFill>
                  <a:schemeClr val="dk1"/>
                </a:solidFill>
                <a:latin typeface="Calibri"/>
              </a:rPr>
              <a:t>Timbro digitale</a:t>
            </a:r>
            <a:endParaRPr lang="it-IT" sz="2800" b="0" strike="noStrike" spc="-1">
              <a:solidFill>
                <a:srgbClr val="000000"/>
              </a:solidFill>
              <a:latin typeface="Arial"/>
            </a:endParaRPr>
          </a:p>
          <a:p>
            <a:pPr marL="457200" defTabSz="914400">
              <a:lnSpc>
                <a:spcPct val="100000"/>
              </a:lnSpc>
            </a:pPr>
            <a:r>
              <a:rPr lang="it-IT" sz="2800" b="0" strike="noStrike" spc="-1">
                <a:solidFill>
                  <a:schemeClr val="dk1"/>
                </a:solidFill>
                <a:latin typeface="Calibri"/>
              </a:rPr>
              <a:t>Bidimensionale o Glifo.</a:t>
            </a:r>
            <a:endParaRPr lang="it-IT" sz="2800" b="0" strike="noStrike" spc="-1">
              <a:solidFill>
                <a:srgbClr val="000000"/>
              </a:solidFill>
              <a:latin typeface="Arial"/>
            </a:endParaRPr>
          </a:p>
        </p:txBody>
      </p:sp>
      <p:pic>
        <p:nvPicPr>
          <p:cNvPr id="196" name="Picture 2" descr="Risultati immagini per codice a barre"/>
          <p:cNvPicPr/>
          <p:nvPr/>
        </p:nvPicPr>
        <p:blipFill>
          <a:blip r:embed="rId4" cstate="print"/>
          <a:stretch/>
        </p:blipFill>
        <p:spPr>
          <a:xfrm>
            <a:off x="625680" y="1685160"/>
            <a:ext cx="2429280" cy="727920"/>
          </a:xfrm>
          <a:prstGeom prst="rect">
            <a:avLst/>
          </a:prstGeom>
          <a:ln w="0">
            <a:noFill/>
          </a:ln>
        </p:spPr>
      </p:pic>
      <p:sp>
        <p:nvSpPr>
          <p:cNvPr id="197" name="Rettangolo 8"/>
          <p:cNvSpPr/>
          <p:nvPr/>
        </p:nvSpPr>
        <p:spPr>
          <a:xfrm>
            <a:off x="4190040" y="3653640"/>
            <a:ext cx="487188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defTabSz="914400">
              <a:lnSpc>
                <a:spcPct val="100000"/>
              </a:lnSpc>
            </a:pPr>
            <a:r>
              <a:rPr lang="it-IT" sz="2400" b="0" u="sng" strike="noStrike" spc="-1">
                <a:solidFill>
                  <a:schemeClr val="dk1"/>
                </a:solidFill>
                <a:uFillTx/>
                <a:latin typeface="Calibri"/>
                <a:hlinkClick r:id="rId5"/>
              </a:rPr>
              <a:t>Gazzetta Ufficiale </a:t>
            </a:r>
            <a:r>
              <a:rPr lang="it-IT" sz="2400" b="0" strike="noStrike" spc="-1">
                <a:solidFill>
                  <a:schemeClr val="dk1"/>
                </a:solidFill>
                <a:latin typeface="Calibri"/>
              </a:rPr>
              <a:t>firmata digitalmente con glifo per stampa.</a:t>
            </a:r>
            <a:endParaRPr lang="it-IT" sz="2400" b="0" strike="noStrike" spc="-1">
              <a:solidFill>
                <a:srgbClr val="000000"/>
              </a:solidFill>
              <a:latin typeface="Arial"/>
            </a:endParaRPr>
          </a:p>
        </p:txBody>
      </p:sp>
      <p:pic>
        <p:nvPicPr>
          <p:cNvPr id="198" name="Immagine 9" descr="Aereo.JPG"/>
          <p:cNvPicPr/>
          <p:nvPr/>
        </p:nvPicPr>
        <p:blipFill>
          <a:blip r:embed="rId6" cstate="print"/>
          <a:stretch/>
        </p:blipFill>
        <p:spPr>
          <a:xfrm>
            <a:off x="9063360" y="1345320"/>
            <a:ext cx="2916720" cy="3663000"/>
          </a:xfrm>
          <a:prstGeom prst="rect">
            <a:avLst/>
          </a:prstGeom>
          <a:ln w="0">
            <a:noFill/>
          </a:ln>
        </p:spPr>
      </p:pic>
      <p:sp>
        <p:nvSpPr>
          <p:cNvPr id="199" name="Rettangolo 10"/>
          <p:cNvSpPr/>
          <p:nvPr/>
        </p:nvSpPr>
        <p:spPr>
          <a:xfrm>
            <a:off x="8881200" y="5138280"/>
            <a:ext cx="31219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defTabSz="914400">
              <a:lnSpc>
                <a:spcPct val="100000"/>
              </a:lnSpc>
            </a:pPr>
            <a:r>
              <a:rPr lang="it-IT" sz="2800" b="0" strike="noStrike" spc="-1">
                <a:solidFill>
                  <a:schemeClr val="dk1"/>
                </a:solidFill>
                <a:latin typeface="Calibri"/>
              </a:rPr>
              <a:t>Biglietto aereo</a:t>
            </a:r>
            <a:endParaRPr lang="it-IT" sz="2800" b="0" strike="noStrike" spc="-1">
              <a:solidFill>
                <a:srgbClr val="000000"/>
              </a:solidFill>
              <a:latin typeface="Arial"/>
            </a:endParaRPr>
          </a:p>
        </p:txBody>
      </p:sp>
      <p:pic>
        <p:nvPicPr>
          <p:cNvPr id="200" name="Immagine 3"/>
          <p:cNvPicPr/>
          <p:nvPr/>
        </p:nvPicPr>
        <p:blipFill>
          <a:blip r:embed="rId7" cstate="print"/>
          <a:stretch/>
        </p:blipFill>
        <p:spPr>
          <a:xfrm>
            <a:off x="28440" y="4449960"/>
            <a:ext cx="4730400" cy="2406600"/>
          </a:xfrm>
          <a:prstGeom prst="rect">
            <a:avLst/>
          </a:prstGeom>
          <a:ln w="0">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838080" y="365040"/>
            <a:ext cx="10514160" cy="1324080"/>
          </a:xfrm>
          <a:prstGeom prst="rect">
            <a:avLst/>
          </a:prstGeom>
          <a:noFill/>
          <a:ln w="0">
            <a:noFill/>
          </a:ln>
        </p:spPr>
        <p:txBody>
          <a:bodyPr lIns="90000" tIns="45000" rIns="90000" bIns="45000" anchor="ctr">
            <a:noAutofit/>
          </a:bodyPr>
          <a:lstStyle/>
          <a:p>
            <a:pPr indent="0" defTabSz="914400">
              <a:lnSpc>
                <a:spcPct val="90000"/>
              </a:lnSpc>
              <a:buNone/>
              <a:tabLst>
                <a:tab pos="0" algn="l"/>
              </a:tabLst>
            </a:pPr>
            <a:r>
              <a:rPr lang="it-IT" sz="4400" b="0" strike="noStrike" spc="-1" dirty="0">
                <a:solidFill>
                  <a:schemeClr val="dk1"/>
                </a:solidFill>
                <a:latin typeface="Calibri Light"/>
              </a:rPr>
              <a:t>Conservazione dei documenti firmati</a:t>
            </a:r>
            <a:endParaRPr lang="it-IT" sz="4400" b="0" strike="noStrike" spc="-1" dirty="0">
              <a:solidFill>
                <a:srgbClr val="000000"/>
              </a:solidFill>
              <a:latin typeface="Arial"/>
            </a:endParaRPr>
          </a:p>
        </p:txBody>
      </p:sp>
      <p:sp>
        <p:nvSpPr>
          <p:cNvPr id="202" name="PlaceHolder 2"/>
          <p:cNvSpPr>
            <a:spLocks noGrp="1"/>
          </p:cNvSpPr>
          <p:nvPr>
            <p:ph/>
          </p:nvPr>
        </p:nvSpPr>
        <p:spPr>
          <a:xfrm>
            <a:off x="585161" y="1689120"/>
            <a:ext cx="10514160" cy="4349880"/>
          </a:xfrm>
          <a:prstGeom prst="rect">
            <a:avLst/>
          </a:prstGeom>
          <a:noFill/>
          <a:ln w="0">
            <a:noFill/>
          </a:ln>
        </p:spPr>
        <p:txBody>
          <a:bodyPr lIns="90000" tIns="45000" rIns="90000" bIns="45000" anchor="t">
            <a:normAutofit fontScale="87222"/>
          </a:bodyPr>
          <a:lstStyle/>
          <a:p>
            <a:pPr marL="228600" indent="-228600" defTabSz="914400">
              <a:lnSpc>
                <a:spcPct val="90000"/>
              </a:lnSpc>
              <a:spcBef>
                <a:spcPts val="1001"/>
              </a:spcBef>
              <a:buClr>
                <a:srgbClr val="000000"/>
              </a:buClr>
              <a:buFont typeface="Arial"/>
              <a:buChar char="•"/>
            </a:pPr>
            <a:r>
              <a:rPr lang="it-IT" sz="2800" b="1" strike="noStrike" spc="-1" dirty="0">
                <a:solidFill>
                  <a:schemeClr val="dk1"/>
                </a:solidFill>
                <a:latin typeface="Calibri"/>
              </a:rPr>
              <a:t>Validità 3 anni</a:t>
            </a:r>
            <a:r>
              <a:rPr lang="it-IT" sz="2800" b="0" strike="noStrike" spc="-1" dirty="0">
                <a:solidFill>
                  <a:schemeClr val="dk1"/>
                </a:solidFill>
                <a:latin typeface="Calibri"/>
              </a:rPr>
              <a:t>. (attualmente il computer più veloce, impiegherebbe circa tre anni a calcolare la medesima chiave)</a:t>
            </a: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Prevede particolari accorgimenti per l’archiviazione e la Conservazione Sostitutiva. (problemi legati alla conservazione).</a:t>
            </a:r>
          </a:p>
          <a:p>
            <a:pPr marL="228600" indent="-228600" defTabSz="914400">
              <a:lnSpc>
                <a:spcPct val="90000"/>
              </a:lnSpc>
              <a:spcBef>
                <a:spcPts val="1001"/>
              </a:spcBef>
              <a:buClr>
                <a:srgbClr val="000000"/>
              </a:buClr>
              <a:buFont typeface="Arial"/>
              <a:buChar char="•"/>
              <a:tabLst>
                <a:tab pos="0" algn="l"/>
              </a:tabLst>
            </a:pP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L’archivista prima della scadenza </a:t>
            </a:r>
            <a:r>
              <a:rPr lang="it-IT" sz="2800" b="0" strike="noStrike" spc="-1" dirty="0" err="1">
                <a:solidFill>
                  <a:schemeClr val="dk1"/>
                </a:solidFill>
                <a:latin typeface="Calibri"/>
              </a:rPr>
              <a:t>reimbusta</a:t>
            </a:r>
            <a:r>
              <a:rPr lang="it-IT" sz="2800" b="0" strike="noStrike" spc="-1" dirty="0">
                <a:solidFill>
                  <a:schemeClr val="dk1"/>
                </a:solidFill>
                <a:latin typeface="Calibri"/>
              </a:rPr>
              <a:t> i documenti in una cartella e </a:t>
            </a:r>
            <a:r>
              <a:rPr lang="it-IT" sz="2800" b="0" strike="noStrike" spc="-1" dirty="0" err="1">
                <a:solidFill>
                  <a:schemeClr val="dk1"/>
                </a:solidFill>
                <a:latin typeface="Calibri"/>
              </a:rPr>
              <a:t>rifirma</a:t>
            </a:r>
            <a:r>
              <a:rPr lang="it-IT" sz="2800" b="0" strike="noStrike" spc="-1" dirty="0">
                <a:solidFill>
                  <a:schemeClr val="dk1"/>
                </a:solidFill>
                <a:latin typeface="Calibri"/>
              </a:rPr>
              <a:t> lui, prorogando la validità per altri tre anni.</a:t>
            </a: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Risolvere i problemi di rilettura dei </a:t>
            </a:r>
            <a:r>
              <a:rPr lang="it-IT" sz="2800" b="0" strike="noStrike" spc="-1" dirty="0" err="1">
                <a:solidFill>
                  <a:schemeClr val="dk1"/>
                </a:solidFill>
                <a:latin typeface="Calibri"/>
              </a:rPr>
              <a:t>files</a:t>
            </a:r>
            <a:r>
              <a:rPr lang="it-IT" sz="2800" b="0" strike="noStrike" spc="-1" dirty="0">
                <a:solidFill>
                  <a:schemeClr val="dk1"/>
                </a:solidFill>
                <a:latin typeface="Calibri"/>
              </a:rPr>
              <a:t> con i programmi che ci saranno fra </a:t>
            </a:r>
            <a:r>
              <a:rPr lang="it-IT" sz="2800" b="0" strike="noStrike" spc="-1" dirty="0" err="1">
                <a:solidFill>
                  <a:schemeClr val="dk1"/>
                </a:solidFill>
                <a:latin typeface="Calibri"/>
              </a:rPr>
              <a:t>xx</a:t>
            </a:r>
            <a:r>
              <a:rPr lang="it-IT" sz="2800" b="0" strike="noStrike" spc="-1" dirty="0">
                <a:solidFill>
                  <a:schemeClr val="dk1"/>
                </a:solidFill>
                <a:latin typeface="Calibri"/>
              </a:rPr>
              <a:t> anni </a:t>
            </a: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3092B7CB-5DC0-63C3-CBB5-61329E375273}"/>
              </a:ext>
            </a:extLst>
          </p:cNvPr>
          <p:cNvSpPr txBox="1">
            <a:spLocks/>
          </p:cNvSpPr>
          <p:nvPr/>
        </p:nvSpPr>
        <p:spPr>
          <a:xfrm>
            <a:off x="838080" y="365040"/>
            <a:ext cx="10514160" cy="1324080"/>
          </a:xfrm>
          <a:prstGeom prst="rect">
            <a:avLst/>
          </a:prstGeom>
          <a:noFill/>
          <a:ln w="0">
            <a:noFill/>
          </a:ln>
        </p:spPr>
        <p:txBody>
          <a:bodyPr lIns="90000" tIns="45000" rIns="90000" bIns="4500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Lst>
            </a:pPr>
            <a:r>
              <a:rPr lang="it-IT" spc="-1" dirty="0">
                <a:solidFill>
                  <a:schemeClr val="dk1"/>
                </a:solidFill>
                <a:latin typeface="Calibri Light"/>
              </a:rPr>
              <a:t>Marca temporale</a:t>
            </a:r>
            <a:endParaRPr lang="it-IT" spc="-1" dirty="0">
              <a:solidFill>
                <a:srgbClr val="000000"/>
              </a:solidFill>
              <a:latin typeface="Arial"/>
            </a:endParaRPr>
          </a:p>
        </p:txBody>
      </p:sp>
      <p:sp>
        <p:nvSpPr>
          <p:cNvPr id="3" name="PlaceHolder 1">
            <a:extLst>
              <a:ext uri="{FF2B5EF4-FFF2-40B4-BE49-F238E27FC236}">
                <a16:creationId xmlns:a16="http://schemas.microsoft.com/office/drawing/2014/main" id="{ED4F0F92-6B06-AFD3-BB18-8DF1E8AF70F4}"/>
              </a:ext>
            </a:extLst>
          </p:cNvPr>
          <p:cNvSpPr txBox="1">
            <a:spLocks/>
          </p:cNvSpPr>
          <p:nvPr/>
        </p:nvSpPr>
        <p:spPr>
          <a:xfrm>
            <a:off x="747288" y="1689120"/>
            <a:ext cx="10514160" cy="4429578"/>
          </a:xfrm>
          <a:prstGeom prst="rect">
            <a:avLst/>
          </a:prstGeom>
          <a:noFill/>
          <a:ln w="0">
            <a:noFill/>
          </a:ln>
        </p:spPr>
        <p:txBody>
          <a:bodyPr lIns="90000" tIns="45000" rIns="90000" bIns="4500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t>Cos'è</a:t>
            </a:r>
          </a:p>
          <a:p>
            <a:r>
              <a:rPr lang="it-IT" sz="2400" dirty="0"/>
              <a:t>La marcatura temporale è un servizio che permette, tramite un certificato qualificato emesso da una </a:t>
            </a:r>
            <a:r>
              <a:rPr lang="it-IT" sz="2400" b="1" dirty="0" err="1"/>
              <a:t>Certification</a:t>
            </a:r>
            <a:r>
              <a:rPr lang="it-IT" sz="2400" b="1" dirty="0"/>
              <a:t> Authority</a:t>
            </a:r>
            <a:r>
              <a:rPr lang="it-IT" sz="2400" dirty="0"/>
              <a:t>, di associare data e ora certe e legalmente valide a un documento informatico sia firmato digitalmente che non, garantendone integrità e immutabilità nel tempo.</a:t>
            </a:r>
          </a:p>
          <a:p>
            <a:endParaRPr lang="it-IT" sz="2000" dirty="0"/>
          </a:p>
          <a:p>
            <a:r>
              <a:rPr lang="it-IT" sz="2400" b="1" dirty="0"/>
              <a:t>Quando usare</a:t>
            </a:r>
          </a:p>
          <a:p>
            <a:r>
              <a:rPr lang="it-IT" sz="2400" dirty="0"/>
              <a:t>Utilizzale ogni volta devi dare una data </a:t>
            </a:r>
            <a:r>
              <a:rPr lang="it-IT" sz="2400" b="1" dirty="0"/>
              <a:t>certa e giuridicamente </a:t>
            </a:r>
            <a:r>
              <a:rPr lang="it-IT" sz="2400" dirty="0"/>
              <a:t>valida a un documento. Ad esempio, per emissioni di credito, finanziamenti, atti ufficiali della Pubblica Amministrazione, libri contabili e societari conservati a norma.</a:t>
            </a:r>
            <a:endParaRPr lang="it-IT" sz="1100" spc="-1" dirty="0">
              <a:solidFill>
                <a:srgbClr val="000000"/>
              </a:solidFill>
              <a:latin typeface="Arial"/>
            </a:endParaRPr>
          </a:p>
        </p:txBody>
      </p:sp>
    </p:spTree>
    <p:extLst>
      <p:ext uri="{BB962C8B-B14F-4D97-AF65-F5344CB8AC3E}">
        <p14:creationId xmlns:p14="http://schemas.microsoft.com/office/powerpoint/2010/main" val="1323123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1523880" y="1122480"/>
            <a:ext cx="9142560" cy="2386080"/>
          </a:xfrm>
          <a:prstGeom prst="rect">
            <a:avLst/>
          </a:prstGeom>
          <a:noFill/>
          <a:ln w="0">
            <a:noFill/>
          </a:ln>
        </p:spPr>
        <p:txBody>
          <a:bodyPr lIns="0" tIns="0" rIns="0" bIns="0" anchor="b">
            <a:normAutofit/>
          </a:bodyPr>
          <a:lstStyle/>
          <a:p>
            <a:pPr indent="0" algn="ctr" defTabSz="914400">
              <a:lnSpc>
                <a:spcPct val="90000"/>
              </a:lnSpc>
              <a:buNone/>
              <a:tabLst>
                <a:tab pos="0" algn="l"/>
              </a:tabLst>
            </a:pPr>
            <a:r>
              <a:rPr lang="it-IT" sz="16600" b="0" strike="noStrike" spc="-1">
                <a:solidFill>
                  <a:schemeClr val="accent1">
                    <a:lumMod val="75000"/>
                  </a:schemeClr>
                </a:solidFill>
                <a:latin typeface="Calibri Light"/>
              </a:rPr>
              <a:t>P.E.C.</a:t>
            </a:r>
            <a:endParaRPr lang="it-IT" sz="16600" b="0" strike="noStrike" spc="-1">
              <a:solidFill>
                <a:srgbClr val="000000"/>
              </a:solidFill>
              <a:latin typeface="Arial"/>
            </a:endParaRPr>
          </a:p>
        </p:txBody>
      </p:sp>
      <p:sp>
        <p:nvSpPr>
          <p:cNvPr id="204" name="PlaceHolder 2"/>
          <p:cNvSpPr>
            <a:spLocks noGrp="1"/>
          </p:cNvSpPr>
          <p:nvPr>
            <p:ph type="subTitle"/>
          </p:nvPr>
        </p:nvSpPr>
        <p:spPr>
          <a:xfrm>
            <a:off x="1523880" y="3602160"/>
            <a:ext cx="9142560" cy="1654200"/>
          </a:xfrm>
          <a:prstGeom prst="rect">
            <a:avLst/>
          </a:prstGeom>
          <a:noFill/>
          <a:ln w="0">
            <a:noFill/>
          </a:ln>
        </p:spPr>
        <p:txBody>
          <a:bodyPr lIns="0" tIns="0" rIns="0" bIns="0" anchor="t">
            <a:normAutofit/>
          </a:bodyPr>
          <a:lstStyle/>
          <a:p>
            <a:pPr indent="0" algn="ctr" defTabSz="914400">
              <a:lnSpc>
                <a:spcPct val="90000"/>
              </a:lnSpc>
              <a:spcBef>
                <a:spcPts val="1001"/>
              </a:spcBef>
              <a:buNone/>
              <a:tabLst>
                <a:tab pos="0" algn="l"/>
              </a:tabLst>
            </a:pPr>
            <a:r>
              <a:rPr lang="it-IT" sz="3200" b="0" strike="noStrike" spc="-1">
                <a:solidFill>
                  <a:schemeClr val="accent1">
                    <a:lumMod val="75000"/>
                  </a:schemeClr>
                </a:solidFill>
                <a:latin typeface="Calibri"/>
              </a:rPr>
              <a:t>Posta Elettronica Certificata</a:t>
            </a:r>
            <a:endParaRPr lang="it-IT" sz="32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p:nvPr>
        </p:nvSpPr>
        <p:spPr>
          <a:xfrm>
            <a:off x="1436760" y="167760"/>
            <a:ext cx="9915480" cy="6351480"/>
          </a:xfrm>
          <a:prstGeom prst="rect">
            <a:avLst/>
          </a:prstGeom>
          <a:noFill/>
          <a:ln w="0">
            <a:noFill/>
          </a:ln>
        </p:spPr>
        <p:txBody>
          <a:bodyPr lIns="90000" tIns="45000" rIns="90000" bIns="45000" anchor="t">
            <a:normAutofit/>
          </a:bodyPr>
          <a:lstStyle/>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Su internet normalmente cerco e trovo informazioni, notizie ecc.. Ma quando sono io che devo interagire, fornire dati, inoltrare una pratica……</a:t>
            </a: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Il problema principale è quello di farsi riconoscere.</a:t>
            </a: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dirty="0">
                <a:solidFill>
                  <a:schemeClr val="dk1"/>
                </a:solidFill>
                <a:latin typeface="Calibri"/>
              </a:rPr>
              <a:t>Accedere alla </a:t>
            </a:r>
            <a:r>
              <a:rPr lang="it-IT" sz="2800" b="0" strike="noStrike" spc="-1" dirty="0">
                <a:solidFill>
                  <a:schemeClr val="dk1"/>
                </a:solidFill>
                <a:latin typeface="Calibri"/>
                <a:hlinkClick r:id="rId3"/>
              </a:rPr>
              <a:t>casella di posta elettronica</a:t>
            </a: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Prenotare libri in biblioteca servizio </a:t>
            </a:r>
            <a:r>
              <a:rPr lang="it-IT" sz="2400" b="0" u="sng" strike="noStrike" spc="-1" dirty="0">
                <a:solidFill>
                  <a:schemeClr val="dk1"/>
                </a:solidFill>
                <a:uFillTx/>
                <a:latin typeface="Calibri"/>
                <a:hlinkClick r:id="rId4"/>
              </a:rPr>
              <a:t>https://sbam.medialibrary.it/home/index.aspx </a:t>
            </a:r>
            <a:endParaRPr lang="it-IT" sz="2400" b="0" strike="noStrike" spc="-1" dirty="0">
              <a:solidFill>
                <a:srgbClr val="000000"/>
              </a:solidFill>
              <a:latin typeface="Arial"/>
            </a:endParaRPr>
          </a:p>
          <a:p>
            <a:pPr marL="457200" indent="0" defTabSz="914400">
              <a:lnSpc>
                <a:spcPct val="90000"/>
              </a:lnSpc>
              <a:spcBef>
                <a:spcPts val="499"/>
              </a:spcBef>
              <a:buNone/>
              <a:tabLst>
                <a:tab pos="0" algn="l"/>
              </a:tabLst>
            </a:pPr>
            <a:r>
              <a:rPr lang="it-IT" sz="2400" b="0" strike="noStrike" spc="-1" dirty="0">
                <a:solidFill>
                  <a:schemeClr val="dk1"/>
                </a:solidFill>
                <a:latin typeface="Calibri"/>
              </a:rPr>
              <a:t>2R15 s....01</a:t>
            </a:r>
            <a:endParaRPr lang="it-IT" sz="2400" b="0" strike="noStrike" spc="-1" dirty="0">
              <a:solidFill>
                <a:srgbClr val="000000"/>
              </a:solidFill>
              <a:latin typeface="Arial"/>
            </a:endParaRPr>
          </a:p>
          <a:p>
            <a:pPr marL="457200"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Leggere la stampa nazionale ed internazionale </a:t>
            </a:r>
            <a:r>
              <a:rPr lang="it-IT" sz="2400" b="0" u="sng" strike="noStrike" spc="-1" dirty="0">
                <a:solidFill>
                  <a:schemeClr val="dk1"/>
                </a:solidFill>
                <a:uFillTx/>
                <a:latin typeface="Calibri"/>
                <a:hlinkClick r:id="rId4"/>
              </a:rPr>
              <a:t>https://sbam.medialibrary.it/home/index.aspx</a:t>
            </a:r>
            <a:r>
              <a:rPr lang="it-IT" sz="2400" b="0" strike="noStrike" spc="-1" dirty="0">
                <a:solidFill>
                  <a:schemeClr val="dk1"/>
                </a:solidFill>
                <a:latin typeface="Calibri"/>
              </a:rPr>
              <a:t> </a:t>
            </a:r>
            <a:endParaRPr lang="it-IT" sz="24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838080" y="365040"/>
            <a:ext cx="10514160" cy="1324080"/>
          </a:xfrm>
          <a:prstGeom prst="rect">
            <a:avLst/>
          </a:prstGeom>
          <a:noFill/>
          <a:ln w="0">
            <a:noFill/>
          </a:ln>
        </p:spPr>
        <p:txBody>
          <a:bodyPr lIns="90000" tIns="45000" rIns="90000" bIns="45000" anchor="ctr">
            <a:noAutofit/>
          </a:bodyPr>
          <a:lstStyle/>
          <a:p>
            <a:pPr indent="0" defTabSz="914400">
              <a:lnSpc>
                <a:spcPct val="90000"/>
              </a:lnSpc>
              <a:buNone/>
              <a:tabLst>
                <a:tab pos="0" algn="l"/>
              </a:tabLst>
            </a:pPr>
            <a:r>
              <a:rPr lang="it-IT" sz="4400" b="0" strike="noStrike" spc="-1">
                <a:solidFill>
                  <a:schemeClr val="dk1"/>
                </a:solidFill>
                <a:latin typeface="Calibri Light"/>
              </a:rPr>
              <a:t>P.E.C. Posta elettronica certificata.</a:t>
            </a:r>
            <a:endParaRPr lang="it-IT" sz="4400" b="0" strike="noStrike" spc="-1">
              <a:solidFill>
                <a:srgbClr val="000000"/>
              </a:solidFill>
              <a:latin typeface="Arial"/>
            </a:endParaRPr>
          </a:p>
        </p:txBody>
      </p:sp>
      <p:sp>
        <p:nvSpPr>
          <p:cNvPr id="206" name="PlaceHolder 2"/>
          <p:cNvSpPr>
            <a:spLocks noGrp="1"/>
          </p:cNvSpPr>
          <p:nvPr>
            <p:ph/>
          </p:nvPr>
        </p:nvSpPr>
        <p:spPr>
          <a:xfrm>
            <a:off x="838080" y="1393920"/>
            <a:ext cx="10514160" cy="5275080"/>
          </a:xfrm>
          <a:prstGeom prst="rect">
            <a:avLst/>
          </a:prstGeom>
          <a:noFill/>
          <a:ln w="0">
            <a:noFill/>
          </a:ln>
        </p:spPr>
        <p:txBody>
          <a:bodyPr lIns="90000" tIns="45000" rIns="90000" bIns="45000" anchor="t">
            <a:normAutofit/>
          </a:bodyPr>
          <a:lstStyle/>
          <a:p>
            <a:pPr indent="0" defTabSz="914400">
              <a:lnSpc>
                <a:spcPct val="90000"/>
              </a:lnSpc>
              <a:spcBef>
                <a:spcPts val="499"/>
              </a:spcBef>
              <a:buNone/>
              <a:tabLst>
                <a:tab pos="0" algn="l"/>
              </a:tabLst>
            </a:pPr>
            <a:endParaRPr lang="it-IT" sz="24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Cosa avveniva con le raccomandate con Ricevuta di Ritorno….</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Domicilio e-mail certificata ha valenza legale delle ricevute (non ripudiabilità)</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Spiegazione delle mail normali su server</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Spiegare le due ricevute certificate</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Accennare ai files xml allegati</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Accennare agli automatismi di registrazione automatica su protocollo Enti Pubblici.</a:t>
            </a:r>
            <a:endParaRPr lang="it-IT" sz="2800" b="0" strike="noStrike" spc="-1">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800" b="0" strike="noStrike" spc="-1">
                <a:solidFill>
                  <a:schemeClr val="dk1"/>
                </a:solidFill>
                <a:latin typeface="Calibri"/>
              </a:rPr>
              <a:t>Aspetti giuridici .</a:t>
            </a:r>
            <a:endParaRPr lang="it-IT" sz="28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Segnaposto contenuto 5"/>
          <p:cNvPicPr/>
          <p:nvPr/>
        </p:nvPicPr>
        <p:blipFill>
          <a:blip r:embed="rId2" cstate="print"/>
          <a:stretch/>
        </p:blipFill>
        <p:spPr>
          <a:xfrm>
            <a:off x="245520" y="127440"/>
            <a:ext cx="11685960" cy="6438240"/>
          </a:xfrm>
          <a:prstGeom prst="rect">
            <a:avLst/>
          </a:prstGeom>
          <a:ln w="0">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Segnaposto contenuto 3"/>
          <p:cNvPicPr/>
          <p:nvPr/>
        </p:nvPicPr>
        <p:blipFill>
          <a:blip r:embed="rId2" cstate="print"/>
          <a:stretch/>
        </p:blipFill>
        <p:spPr>
          <a:xfrm>
            <a:off x="139680" y="117360"/>
            <a:ext cx="11940840" cy="657864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Segnaposto contenuto 3"/>
          <p:cNvPicPr/>
          <p:nvPr/>
        </p:nvPicPr>
        <p:blipFill>
          <a:blip r:embed="rId2" cstate="print"/>
          <a:stretch/>
        </p:blipFill>
        <p:spPr>
          <a:xfrm>
            <a:off x="104760" y="131760"/>
            <a:ext cx="11976840" cy="659844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egnaposto contenuto 3"/>
          <p:cNvPicPr/>
          <p:nvPr/>
        </p:nvPicPr>
        <p:blipFill>
          <a:blip r:embed="rId2" cstate="print"/>
          <a:stretch/>
        </p:blipFill>
        <p:spPr>
          <a:xfrm>
            <a:off x="159120" y="157680"/>
            <a:ext cx="11912400" cy="6558480"/>
          </a:xfrm>
          <a:prstGeom prst="rect">
            <a:avLst/>
          </a:prstGeom>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FF0000"/>
                </a:solidFill>
              </a:rPr>
              <a:t>P E C    Solo in Italia   -    R E M    Europea</a:t>
            </a:r>
          </a:p>
        </p:txBody>
      </p:sp>
      <p:sp>
        <p:nvSpPr>
          <p:cNvPr id="3" name="Sottotitolo 2"/>
          <p:cNvSpPr>
            <a:spLocks noGrp="1"/>
          </p:cNvSpPr>
          <p:nvPr>
            <p:ph type="subTitle"/>
          </p:nvPr>
        </p:nvSpPr>
        <p:spPr>
          <a:xfrm>
            <a:off x="566348" y="1526875"/>
            <a:ext cx="10972440" cy="4520242"/>
          </a:xfrm>
        </p:spPr>
        <p:txBody>
          <a:bodyPr/>
          <a:lstStyle/>
          <a:p>
            <a:r>
              <a:rPr lang="it-IT" sz="3600" dirty="0"/>
              <a:t>L’anno in corso segna un’evoluzione significativa con l’annunciata trasformazione della </a:t>
            </a:r>
            <a:r>
              <a:rPr lang="it-IT" sz="3600" b="1" dirty="0"/>
              <a:t>Posta Elettronica Certificata (PEC) in un sistema rinnovato e ampliato: </a:t>
            </a:r>
          </a:p>
          <a:p>
            <a:r>
              <a:rPr lang="it-IT" sz="3600" b="1" dirty="0" err="1"/>
              <a:t>laRem</a:t>
            </a:r>
            <a:r>
              <a:rPr lang="it-IT" sz="3600" b="1" dirty="0"/>
              <a:t> (</a:t>
            </a:r>
            <a:r>
              <a:rPr lang="it-IT" sz="3600" b="1" dirty="0" err="1"/>
              <a:t>Registered</a:t>
            </a:r>
            <a:r>
              <a:rPr lang="it-IT" sz="3600" b="1" dirty="0"/>
              <a:t> Electronic </a:t>
            </a:r>
            <a:r>
              <a:rPr lang="it-IT" sz="3600" b="1"/>
              <a:t>Mail) o PEC Europea.</a:t>
            </a:r>
            <a:endParaRPr lang="it-IT" sz="3600" b="1" dirty="0"/>
          </a:p>
          <a:p>
            <a:endParaRPr lang="it-IT" sz="3600" b="1" dirty="0"/>
          </a:p>
          <a:p>
            <a:r>
              <a:rPr lang="it-IT" sz="3600" dirty="0"/>
              <a:t>Grazie a questa innovazione, sarà possibile </a:t>
            </a:r>
            <a:r>
              <a:rPr lang="it-IT" sz="3600" b="1" dirty="0"/>
              <a:t>verificare e certificare l’indirizzo di posta elettronica su più fronti, inclusi l’identificazione dell’utente, l’integrità del messaggio e la cronologia di invio e ricezione.</a:t>
            </a:r>
            <a:endParaRPr lang="it-IT"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p:nvPr>
        </p:nvSpPr>
        <p:spPr>
          <a:xfrm>
            <a:off x="838080" y="629640"/>
            <a:ext cx="10514160" cy="5545800"/>
          </a:xfrm>
          <a:prstGeom prst="rect">
            <a:avLst/>
          </a:prstGeom>
          <a:noFill/>
          <a:ln w="0">
            <a:noFill/>
          </a:ln>
        </p:spPr>
        <p:txBody>
          <a:bodyPr lIns="90000" tIns="45000" rIns="90000" bIns="45000" anchor="t">
            <a:normAutofit/>
          </a:bodyPr>
          <a:lstStyle/>
          <a:p>
            <a:pPr indent="0" defTabSz="914400">
              <a:lnSpc>
                <a:spcPct val="90000"/>
              </a:lnSpc>
              <a:spcBef>
                <a:spcPts val="1001"/>
              </a:spcBef>
              <a:buNone/>
              <a:tabLst>
                <a:tab pos="0" algn="l"/>
              </a:tabLst>
            </a:pPr>
            <a:r>
              <a:rPr lang="it-IT" sz="2800" b="0" strike="noStrike" spc="-1">
                <a:solidFill>
                  <a:schemeClr val="dk1"/>
                </a:solidFill>
                <a:latin typeface="Calibri"/>
              </a:rPr>
              <a:t>Tra Enti pubblici, i programmi di protocollo aggiungono alla posta in uscita un file .XML che contiene i dati identificativi del protocollo:</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Mittente</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Destinatario</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Oggetto</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Data</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N. protocollo</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ecc…</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p:nvPr>
        </p:nvSpPr>
        <p:spPr>
          <a:xfrm>
            <a:off x="838080" y="704520"/>
            <a:ext cx="10514160" cy="5470920"/>
          </a:xfrm>
          <a:prstGeom prst="rect">
            <a:avLst/>
          </a:prstGeom>
          <a:noFill/>
          <a:ln w="0">
            <a:noFill/>
          </a:ln>
        </p:spPr>
        <p:txBody>
          <a:bodyPr lIns="90000" tIns="45000" rIns="90000" bIns="4500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A cosa serve il file .XML ??</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000" b="0" strike="noStrike" spc="-1">
                <a:solidFill>
                  <a:schemeClr val="dk1"/>
                </a:solidFill>
                <a:latin typeface="Calibri"/>
              </a:rPr>
              <a:t>Il programma di protocollo dell’Ente destinatario, dovrebbe essere in grado di precaricare tutti i dati in entrata del messaggio facilitando il lavoro all’impiegato addetto al protocollo, e ad evitare errori di scrittura.</a:t>
            </a:r>
            <a:endParaRPr lang="it-IT" sz="20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000" b="0" strike="noStrike" spc="-1">
                <a:solidFill>
                  <a:schemeClr val="dk1"/>
                </a:solidFill>
                <a:latin typeface="Calibri"/>
              </a:rPr>
              <a:t>Nelle previsioni, i sistemi di protocollazione in arrivo avrebbero dovuto protocollare automaticamente e restituire al mittente il numero di protocollo assegnato. Anche fuori orario normale di lavoro. Di sera, di notte, di domenica ecc…</a:t>
            </a:r>
            <a:endParaRPr lang="it-IT" sz="20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p:txBody>
      </p:sp>
      <p:pic>
        <p:nvPicPr>
          <p:cNvPr id="213" name="Immagine 1"/>
          <p:cNvPicPr/>
          <p:nvPr/>
        </p:nvPicPr>
        <p:blipFill>
          <a:blip r:embed="rId2" cstate="print"/>
          <a:stretch/>
        </p:blipFill>
        <p:spPr>
          <a:xfrm>
            <a:off x="4838040" y="3648600"/>
            <a:ext cx="6975720" cy="3207960"/>
          </a:xfrm>
          <a:prstGeom prst="rect">
            <a:avLst/>
          </a:prstGeom>
          <a:ln w="0">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ttangolo 1">
            <a:hlinkClick r:id="rId2"/>
          </p:cNvPr>
          <p:cNvSpPr/>
          <p:nvPr/>
        </p:nvSpPr>
        <p:spPr>
          <a:xfrm>
            <a:off x="1375920" y="2194560"/>
            <a:ext cx="8907480" cy="283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5400" b="0" u="sng" strike="noStrike" spc="-1">
                <a:solidFill>
                  <a:schemeClr val="dk1"/>
                </a:solidFill>
                <a:uFillTx/>
                <a:latin typeface="Calibri"/>
                <a:hlinkClick r:id="rId2"/>
              </a:rPr>
              <a:t>PEC di Aruba</a:t>
            </a:r>
            <a:endParaRPr lang="it-IT" sz="5400" b="0" strike="noStrike" spc="-1">
              <a:solidFill>
                <a:srgbClr val="000000"/>
              </a:solidFill>
              <a:latin typeface="Arial"/>
            </a:endParaRPr>
          </a:p>
          <a:p>
            <a:pPr algn="ctr" defTabSz="914400">
              <a:lnSpc>
                <a:spcPct val="100000"/>
              </a:lnSpc>
            </a:pPr>
            <a:endParaRPr lang="it-IT" sz="5400" b="0" strike="noStrike" spc="-1">
              <a:solidFill>
                <a:srgbClr val="000000"/>
              </a:solidFill>
              <a:latin typeface="Arial"/>
            </a:endParaRPr>
          </a:p>
          <a:p>
            <a:pPr algn="ctr" defTabSz="914400">
              <a:lnSpc>
                <a:spcPct val="100000"/>
              </a:lnSpc>
            </a:pPr>
            <a:r>
              <a:rPr lang="it-IT" sz="2400" b="0" u="sng" strike="noStrike" spc="-1">
                <a:solidFill>
                  <a:schemeClr val="dk1"/>
                </a:solidFill>
                <a:uFillTx/>
                <a:latin typeface="Calibri"/>
                <a:hlinkClick r:id="rId2"/>
              </a:rPr>
              <a:t>https://login.aruba.it/auth/realms/pec/protocol/openid-connect/auth</a:t>
            </a:r>
            <a:endParaRPr lang="it-IT" sz="2400" b="0" strike="noStrike" spc="-1">
              <a:solidFill>
                <a:srgbClr val="000000"/>
              </a:solidFill>
              <a:latin typeface="Arial"/>
            </a:endParaRPr>
          </a:p>
          <a:p>
            <a:pPr algn="ctr" defTabSz="914400">
              <a:lnSpc>
                <a:spcPct val="100000"/>
              </a:lnSpc>
            </a:pPr>
            <a:endParaRPr lang="it-IT" sz="2400" b="0" strike="noStrike" spc="-1">
              <a:solidFill>
                <a:srgbClr val="000000"/>
              </a:solidFill>
              <a:latin typeface="Arial"/>
            </a:endParaRPr>
          </a:p>
          <a:p>
            <a:pPr algn="ctr" defTabSz="914400">
              <a:lnSpc>
                <a:spcPct val="100000"/>
              </a:lnSpc>
            </a:pPr>
            <a:r>
              <a:rPr lang="it-IT" sz="2400" b="0" strike="noStrike" spc="-1">
                <a:solidFill>
                  <a:schemeClr val="dk1"/>
                </a:solidFill>
                <a:latin typeface="Calibri"/>
              </a:rPr>
              <a:t>morrealesalvatore55@pec.it</a:t>
            </a:r>
            <a:endParaRPr lang="it-IT" sz="2400" b="0" strike="noStrike" spc="-1">
              <a:solidFill>
                <a:srgbClr val="000000"/>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329400" y="387000"/>
            <a:ext cx="11498760" cy="5731920"/>
          </a:xfrm>
          <a:prstGeom prst="rect">
            <a:avLst/>
          </a:prstGeom>
          <a:noFill/>
          <a:ln w="0">
            <a:noFill/>
          </a:ln>
        </p:spPr>
        <p:txBody>
          <a:bodyPr lIns="0" tIns="0" rIns="0" bIns="0" anchor="b">
            <a:normAutofit fontScale="95555"/>
          </a:bodyPr>
          <a:lstStyle/>
          <a:p>
            <a:pPr indent="0" defTabSz="914400">
              <a:lnSpc>
                <a:spcPct val="90000"/>
              </a:lnSpc>
              <a:buNone/>
              <a:tabLst>
                <a:tab pos="0" algn="l"/>
              </a:tabLst>
            </a:pPr>
            <a:r>
              <a:rPr lang="it-IT" sz="5300" b="1" strike="noStrike" spc="-1" dirty="0" err="1">
                <a:solidFill>
                  <a:schemeClr val="dk1"/>
                </a:solidFill>
                <a:latin typeface="Calibri Light"/>
              </a:rPr>
              <a:t>IndicePA</a:t>
            </a:r>
            <a:r>
              <a:rPr lang="it-IT" sz="5300" b="1" strike="noStrike" spc="-1" dirty="0">
                <a:solidFill>
                  <a:schemeClr val="dk1"/>
                </a:solidFill>
                <a:latin typeface="Calibri Light"/>
              </a:rPr>
              <a:t> </a:t>
            </a:r>
            <a:r>
              <a:rPr lang="it-IT" sz="4000" b="0" u="sng" strike="noStrike" spc="-1" dirty="0">
                <a:solidFill>
                  <a:schemeClr val="dk1"/>
                </a:solidFill>
                <a:uFillTx/>
                <a:latin typeface="Calibri Light"/>
                <a:hlinkClick r:id="rId2"/>
              </a:rPr>
              <a:t>http://www.indicepa.gov.it/</a:t>
            </a:r>
            <a:r>
              <a:rPr lang="it-IT" sz="4000" b="0" strike="noStrike" spc="-1" dirty="0">
                <a:solidFill>
                  <a:schemeClr val="dk1"/>
                </a:solidFill>
                <a:latin typeface="Calibri Light"/>
              </a:rPr>
              <a:t>  </a:t>
            </a:r>
            <a:br>
              <a:rPr lang="it-IT" sz="4000" b="0" strike="noStrike" spc="-1" dirty="0">
                <a:solidFill>
                  <a:schemeClr val="dk1"/>
                </a:solidFill>
                <a:latin typeface="Calibri Light"/>
              </a:rPr>
            </a:br>
            <a:r>
              <a:rPr lang="it-IT" sz="4000" b="0" strike="noStrike" spc="-1" dirty="0">
                <a:solidFill>
                  <a:schemeClr val="dk1"/>
                </a:solidFill>
                <a:latin typeface="Calibri Light"/>
              </a:rPr>
              <a:t>(Indice delle </a:t>
            </a:r>
            <a:r>
              <a:rPr lang="it-IT" sz="4000" b="0" strike="noStrike" spc="-1" dirty="0" err="1">
                <a:solidFill>
                  <a:schemeClr val="dk1"/>
                </a:solidFill>
                <a:latin typeface="Calibri Light"/>
              </a:rPr>
              <a:t>Pec</a:t>
            </a:r>
            <a:r>
              <a:rPr lang="it-IT" sz="4000" b="0" strike="noStrike" spc="-1" dirty="0">
                <a:solidFill>
                  <a:schemeClr val="dk1"/>
                </a:solidFill>
                <a:latin typeface="Calibri Light"/>
              </a:rPr>
              <a:t> delle Pubbliche Amministrazioni)</a:t>
            </a:r>
            <a:br>
              <a:rPr sz="6000" dirty="0"/>
            </a:br>
            <a:br>
              <a:rPr sz="6000" dirty="0"/>
            </a:br>
            <a:r>
              <a:rPr lang="it-IT" sz="6000" b="1" strike="noStrike" spc="-1" dirty="0">
                <a:solidFill>
                  <a:schemeClr val="dk1"/>
                </a:solidFill>
                <a:latin typeface="Calibri Light"/>
              </a:rPr>
              <a:t>INI-PEC </a:t>
            </a:r>
            <a:r>
              <a:rPr lang="it-IT" sz="4400" b="1" u="sng" strike="noStrike" spc="-1" dirty="0">
                <a:solidFill>
                  <a:schemeClr val="dk1"/>
                </a:solidFill>
                <a:uFillTx/>
                <a:latin typeface="Calibri Light"/>
                <a:hlinkClick r:id="rId3"/>
              </a:rPr>
              <a:t>www.inipec.gov.it</a:t>
            </a:r>
            <a:r>
              <a:rPr lang="it-IT" sz="6000" b="1" strike="noStrike" spc="-1" dirty="0">
                <a:solidFill>
                  <a:schemeClr val="dk1"/>
                </a:solidFill>
                <a:latin typeface="Calibri Light"/>
              </a:rPr>
              <a:t>  </a:t>
            </a:r>
            <a:r>
              <a:rPr lang="it-IT" sz="2200" b="0" strike="noStrike" spc="-1" dirty="0">
                <a:solidFill>
                  <a:schemeClr val="dk1"/>
                </a:solidFill>
                <a:latin typeface="Calibri Light"/>
              </a:rPr>
              <a:t>PEC delle Imprese e dei Professionisti presenti sul territorio italiano: chiunque può accedere alla sezione di ricerca del portale (</a:t>
            </a:r>
            <a:r>
              <a:rPr lang="it-IT" sz="2200" b="0" u="sng" strike="noStrike" spc="-1" dirty="0" err="1">
                <a:solidFill>
                  <a:schemeClr val="dk1"/>
                </a:solidFill>
                <a:uFillTx/>
                <a:latin typeface="Calibri Light"/>
                <a:hlinkClick r:id="rId4"/>
              </a:rPr>
              <a:t>inipec.gov.it</a:t>
            </a:r>
            <a:r>
              <a:rPr lang="it-IT" sz="2200" b="0" strike="noStrike" spc="-1" dirty="0">
                <a:solidFill>
                  <a:schemeClr val="dk1"/>
                </a:solidFill>
                <a:latin typeface="Calibri Light"/>
              </a:rPr>
              <a:t>) e cercare l'indirizzo di posta elettronica certificata di proprio interesse.</a:t>
            </a:r>
            <a:br>
              <a:rPr sz="2200" dirty="0"/>
            </a:br>
            <a:br>
              <a:rPr sz="6000" dirty="0"/>
            </a:br>
            <a:r>
              <a:rPr lang="it-IT" sz="5300" b="1" u="sng" strike="noStrike" spc="-1" dirty="0">
                <a:solidFill>
                  <a:schemeClr val="dk1"/>
                </a:solidFill>
                <a:uFillTx/>
                <a:latin typeface="Calibri Light"/>
                <a:hlinkClick r:id="rId5"/>
              </a:rPr>
              <a:t>INAD</a:t>
            </a:r>
            <a:r>
              <a:rPr lang="it-IT" sz="5300" b="1" strike="noStrike" spc="-1" dirty="0">
                <a:solidFill>
                  <a:schemeClr val="dk1"/>
                </a:solidFill>
                <a:latin typeface="Calibri Light"/>
              </a:rPr>
              <a:t> </a:t>
            </a:r>
            <a:r>
              <a:rPr lang="it-IT" sz="4400" b="1" strike="noStrike" spc="-1" dirty="0">
                <a:solidFill>
                  <a:schemeClr val="dk1"/>
                </a:solidFill>
                <a:latin typeface="Calibri Light"/>
              </a:rPr>
              <a:t>(6 luglio 2023) Indice Nazionale Domicili Digitali </a:t>
            </a:r>
            <a:r>
              <a:rPr lang="it-IT" sz="2200" b="0" strike="noStrike" spc="-1" dirty="0">
                <a:solidFill>
                  <a:schemeClr val="dk1"/>
                </a:solidFill>
                <a:latin typeface="Calibri Light"/>
              </a:rPr>
              <a:t>Indicando una Pec come tuo Domicilio digitale riceverai tutte le comunicazioni della Pubblica Amministrazione con valore legale direttamente nella tua casella di posta.</a:t>
            </a:r>
            <a:endParaRPr lang="it-IT" sz="2200" b="0" strike="noStrike" spc="-1" dirty="0">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p:nvPr>
        </p:nvSpPr>
        <p:spPr>
          <a:xfrm>
            <a:off x="343800" y="276840"/>
            <a:ext cx="11505240" cy="6463800"/>
          </a:xfrm>
          <a:prstGeom prst="rect">
            <a:avLst/>
          </a:prstGeom>
          <a:noFill/>
          <a:ln w="0">
            <a:noFill/>
          </a:ln>
        </p:spPr>
        <p:txBody>
          <a:bodyPr lIns="90000" tIns="45000" rIns="90000" bIns="45000" anchor="t">
            <a:normAutofit fontScale="96111" lnSpcReduction="10000"/>
          </a:bodyPr>
          <a:lstStyle/>
          <a:p>
            <a:pPr marL="685800" lvl="1" indent="-228600" defTabSz="914400">
              <a:lnSpc>
                <a:spcPct val="90000"/>
              </a:lnSpc>
              <a:spcBef>
                <a:spcPts val="499"/>
              </a:spcBef>
              <a:buClr>
                <a:srgbClr val="000000"/>
              </a:buClr>
              <a:buFont typeface="Arial"/>
              <a:buChar char="•"/>
            </a:pPr>
            <a:r>
              <a:rPr lang="it-IT" sz="2400" b="0" strike="noStrike" spc="-1" dirty="0" err="1">
                <a:solidFill>
                  <a:schemeClr val="dk1"/>
                </a:solidFill>
                <a:latin typeface="Calibri"/>
              </a:rPr>
              <a:t>Maaaa</a:t>
            </a:r>
            <a:r>
              <a:rPr lang="it-IT" sz="2400" b="0" strike="noStrike" spc="-1" dirty="0">
                <a:solidFill>
                  <a:schemeClr val="dk1"/>
                </a:solidFill>
                <a:latin typeface="Calibri"/>
              </a:rPr>
              <a:t> !!!…..Quando utente/password non bastano più…</a:t>
            </a: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Se avvio una pratica telematica, l’Ente deve essere sicuro che sia io e non un’altra persona ad avanzare la richiesta.</a:t>
            </a: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indent="0">
              <a:spcBef>
                <a:spcPts val="499"/>
              </a:spcBef>
              <a:buNone/>
              <a:tabLst>
                <a:tab pos="0" algn="l"/>
              </a:tabLst>
            </a:pPr>
            <a:r>
              <a:rPr lang="it-IT" sz="2400" u="sng" spc="-1" dirty="0">
                <a:solidFill>
                  <a:schemeClr val="dk1"/>
                </a:solidFill>
                <a:hlinkClick r:id="rId3"/>
              </a:rPr>
              <a:t>https://www.salutepiemonte.it/servizi/</a:t>
            </a:r>
            <a:r>
              <a:rPr lang="it-IT" sz="2400" b="0" strike="noStrike" spc="-1" dirty="0">
                <a:solidFill>
                  <a:schemeClr val="dk1"/>
                </a:solidFill>
                <a:latin typeface="Calibri"/>
              </a:rPr>
              <a:t> </a:t>
            </a: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Pagare il ticket</a:t>
            </a: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Cambiare il medico di base</a:t>
            </a: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Ritirare esami radiologici</a:t>
            </a: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hlinkClick r:id="rId4"/>
              </a:rPr>
              <a:t>prenotazione visite mediche specialistiche</a:t>
            </a: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err="1">
                <a:solidFill>
                  <a:schemeClr val="dk1"/>
                </a:solidFill>
                <a:latin typeface="Calibri"/>
                <a:hlinkClick r:id="rId5"/>
              </a:rPr>
              <a:t>Vaucher</a:t>
            </a:r>
            <a:r>
              <a:rPr lang="it-IT" sz="2400" b="0" strike="noStrike" spc="-1" dirty="0">
                <a:solidFill>
                  <a:schemeClr val="dk1"/>
                </a:solidFill>
                <a:latin typeface="Calibri"/>
                <a:hlinkClick r:id="rId5"/>
              </a:rPr>
              <a:t> Assegni di studio </a:t>
            </a:r>
            <a:r>
              <a:rPr lang="it-IT" sz="2400" b="0" strike="noStrike" spc="-1" dirty="0">
                <a:solidFill>
                  <a:schemeClr val="dk1"/>
                </a:solidFill>
                <a:latin typeface="Calibri"/>
              </a:rPr>
              <a:t>- libri scolastici - contributi Buono scuola</a:t>
            </a: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Pagare una multa – Verificare/pagare Bollo Auto</a:t>
            </a: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u="sng" strike="noStrike" spc="-1" dirty="0">
                <a:solidFill>
                  <a:schemeClr val="dk1"/>
                </a:solidFill>
                <a:uFillTx/>
                <a:latin typeface="Calibri"/>
                <a:hlinkClick r:id="rId6"/>
              </a:rPr>
              <a:t>Se voglio cambiare residenza</a:t>
            </a:r>
            <a:r>
              <a:rPr lang="it-IT" sz="2400" b="0" strike="noStrike" spc="-1" dirty="0">
                <a:solidFill>
                  <a:schemeClr val="dk1"/>
                </a:solidFill>
                <a:latin typeface="Calibri"/>
              </a:rPr>
              <a:t>, </a:t>
            </a: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Controllare il cedolino della pensione</a:t>
            </a:r>
            <a:endParaRPr lang="it-IT" sz="2400" b="0" strike="noStrike" spc="-1" dirty="0">
              <a:solidFill>
                <a:srgbClr val="000000"/>
              </a:solidFill>
              <a:latin typeface="Arial"/>
            </a:endParaRPr>
          </a:p>
          <a:p>
            <a:pPr marL="457200"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algn="ctr" defTabSz="914400">
              <a:lnSpc>
                <a:spcPct val="90000"/>
              </a:lnSpc>
              <a:spcBef>
                <a:spcPts val="499"/>
              </a:spcBef>
              <a:buClr>
                <a:srgbClr val="000000"/>
              </a:buClr>
              <a:buFont typeface="Arial"/>
              <a:buChar char="•"/>
              <a:tabLst>
                <a:tab pos="0" algn="l"/>
              </a:tabLst>
            </a:pPr>
            <a:r>
              <a:rPr lang="it-IT" sz="3300" b="1" strike="noStrike" spc="-1" dirty="0">
                <a:solidFill>
                  <a:srgbClr val="FF0000"/>
                </a:solidFill>
                <a:latin typeface="Calibri"/>
              </a:rPr>
              <a:t>Serve un riconoscimento univoco e certo dell’interlocutore. </a:t>
            </a:r>
            <a:endParaRPr lang="it-IT" sz="3300" b="0" strike="noStrike" spc="-1" dirty="0">
              <a:solidFill>
                <a:srgbClr val="FF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dirty="0" err="1">
                <a:solidFill>
                  <a:srgbClr val="FF0000"/>
                </a:solidFill>
              </a:rPr>
              <a:t>App</a:t>
            </a:r>
            <a:r>
              <a:rPr lang="it-IT" sz="4800" b="1" dirty="0">
                <a:solidFill>
                  <a:srgbClr val="FF0000"/>
                </a:solidFill>
              </a:rPr>
              <a:t>   </a:t>
            </a:r>
            <a:r>
              <a:rPr lang="it-IT" sz="4800" b="1" dirty="0">
                <a:solidFill>
                  <a:srgbClr val="FF0000"/>
                </a:solidFill>
                <a:latin typeface="Algerian" pitchFamily="82" charset="0"/>
              </a:rPr>
              <a:t>I O</a:t>
            </a:r>
            <a:endParaRPr lang="it-IT" sz="4800" dirty="0">
              <a:latin typeface="Algerian" pitchFamily="82" charset="0"/>
            </a:endParaRPr>
          </a:p>
        </p:txBody>
      </p:sp>
      <p:sp>
        <p:nvSpPr>
          <p:cNvPr id="3" name="Sottotitolo 2"/>
          <p:cNvSpPr>
            <a:spLocks noGrp="1"/>
          </p:cNvSpPr>
          <p:nvPr>
            <p:ph type="subTitle"/>
          </p:nvPr>
        </p:nvSpPr>
        <p:spPr>
          <a:xfrm>
            <a:off x="621054" y="1963336"/>
            <a:ext cx="10972440" cy="3977280"/>
          </a:xfrm>
        </p:spPr>
        <p:txBody>
          <a:bodyPr/>
          <a:lstStyle/>
          <a:p>
            <a:r>
              <a:rPr lang="it-IT" sz="2400" dirty="0"/>
              <a:t>L'</a:t>
            </a:r>
            <a:r>
              <a:rPr lang="it-IT" sz="2400" dirty="0" err="1"/>
              <a:t>app</a:t>
            </a:r>
            <a:r>
              <a:rPr lang="it-IT" sz="2400" dirty="0"/>
              <a:t> IO ufficiale </a:t>
            </a:r>
            <a:r>
              <a:rPr lang="it-IT" sz="2400" b="1" dirty="0"/>
              <a:t>non ha una versione nativa per PC</a:t>
            </a:r>
            <a:r>
              <a:rPr lang="it-IT" sz="2400" dirty="0"/>
              <a:t>, ma puoi accedervi da computer tramite il sito web ufficiale </a:t>
            </a:r>
            <a:r>
              <a:rPr lang="it-IT" sz="2400" dirty="0" err="1">
                <a:hlinkClick r:id="rId2"/>
              </a:rPr>
              <a:t>ioapp.it</a:t>
            </a:r>
            <a:r>
              <a:rPr lang="it-IT" sz="2400" dirty="0"/>
              <a:t> per gestire la sicurezza o consultare comunicazioni legali (su </a:t>
            </a:r>
            <a:r>
              <a:rPr lang="it-IT" sz="2400" dirty="0" err="1"/>
              <a:t>notifichedigitali.it</a:t>
            </a:r>
            <a:r>
              <a:rPr lang="it-IT" sz="2400" dirty="0"/>
              <a:t>)</a:t>
            </a:r>
          </a:p>
          <a:p>
            <a:r>
              <a:rPr lang="it-IT" sz="2400" dirty="0"/>
              <a:t>Ricevi comunicazioni </a:t>
            </a:r>
            <a:r>
              <a:rPr lang="it-IT" sz="2400" u="sng" dirty="0"/>
              <a:t>a valore legale </a:t>
            </a:r>
            <a:r>
              <a:rPr lang="it-IT" sz="2400" dirty="0"/>
              <a:t>dagli enti pubblici (multe, Tari..), aggiungi i tuoi documenti personali, ottieni bonus e sconti, paghi e firmi in digitale.</a:t>
            </a:r>
            <a:br>
              <a:rPr lang="it-IT" sz="2400" dirty="0"/>
            </a:br>
            <a:r>
              <a:rPr lang="it-IT" sz="2400" dirty="0"/>
              <a:t>Tutto sull'</a:t>
            </a:r>
            <a:r>
              <a:rPr lang="it-IT" sz="2400" dirty="0" err="1"/>
              <a:t>app</a:t>
            </a:r>
            <a:r>
              <a:rPr lang="it-IT" sz="2400" dirty="0"/>
              <a:t> IO.</a:t>
            </a:r>
          </a:p>
          <a:p>
            <a:r>
              <a:rPr lang="it-IT" sz="2400" dirty="0"/>
              <a:t>Patente, Codice fiscale, Carta Europea Disabilità - Bonus</a:t>
            </a:r>
          </a:p>
          <a:p>
            <a:r>
              <a:rPr lang="it-IT" sz="2400" dirty="0"/>
              <a:t>Scaricare Certificato Proprietà auto</a:t>
            </a:r>
          </a:p>
          <a:p>
            <a:r>
              <a:rPr lang="it-IT" sz="2400" dirty="0"/>
              <a:t>Pagare tasse, bollo auto ecc</a:t>
            </a:r>
          </a:p>
          <a:p>
            <a:r>
              <a:rPr lang="it-IT" sz="2400" dirty="0"/>
              <a:t>Firmare con firma Elettronica (FEA) documenti per Enti Pubblici</a:t>
            </a:r>
          </a:p>
          <a:p>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19960"/>
            <a:ext cx="11184840" cy="6255720"/>
          </a:xfrm>
          <a:prstGeom prst="rect">
            <a:avLst/>
          </a:prstGeom>
          <a:noFill/>
          <a:ln w="0">
            <a:noFill/>
          </a:ln>
        </p:spPr>
        <p:txBody>
          <a:bodyPr lIns="0" tIns="0" rIns="0" bIns="0" anchor="b">
            <a:normAutofit fontScale="90000"/>
          </a:bodyPr>
          <a:lstStyle/>
          <a:p>
            <a:pPr indent="0" defTabSz="914400">
              <a:lnSpc>
                <a:spcPct val="90000"/>
              </a:lnSpc>
              <a:buNone/>
              <a:tabLst>
                <a:tab pos="0" algn="l"/>
              </a:tabLst>
            </a:pPr>
            <a:br>
              <a:rPr sz="6000"/>
            </a:br>
            <a:r>
              <a:rPr lang="it-IT" sz="4900" b="0" strike="noStrike" spc="-1">
                <a:solidFill>
                  <a:srgbClr val="FF0000"/>
                </a:solidFill>
                <a:latin typeface="Calibri Light"/>
              </a:rPr>
              <a:t>Riepilogando</a:t>
            </a:r>
            <a:br>
              <a:rPr sz="6000"/>
            </a:br>
            <a:br>
              <a:rPr sz="3600"/>
            </a:br>
            <a:r>
              <a:rPr lang="it-IT" sz="2900" b="0" strike="noStrike" spc="-1">
                <a:solidFill>
                  <a:schemeClr val="dk2">
                    <a:lumMod val="50000"/>
                  </a:schemeClr>
                </a:solidFill>
                <a:latin typeface="Calibri Light"/>
              </a:rPr>
              <a:t>Sistemi di accesso che a monte hanno avuto un riconoscimento «</a:t>
            </a:r>
            <a:r>
              <a:rPr lang="it-IT" sz="2900" b="1" u="sng" strike="noStrike" spc="-1">
                <a:solidFill>
                  <a:schemeClr val="dk2">
                    <a:lumMod val="50000"/>
                  </a:schemeClr>
                </a:solidFill>
                <a:uFillTx/>
                <a:latin typeface="Calibri Light"/>
              </a:rPr>
              <a:t>certo</a:t>
            </a:r>
            <a:r>
              <a:rPr lang="it-IT" sz="2900" b="0" strike="noStrike" spc="-1">
                <a:solidFill>
                  <a:schemeClr val="dk2">
                    <a:lumMod val="50000"/>
                  </a:schemeClr>
                </a:solidFill>
                <a:latin typeface="Calibri Light"/>
              </a:rPr>
              <a:t>» della persona. Sono basati su ulteriori controlli come chiave usb, app su cellulare o mail.</a:t>
            </a:r>
            <a:br>
              <a:rPr sz="2900"/>
            </a:br>
            <a:br>
              <a:rPr sz="6000"/>
            </a:br>
            <a:r>
              <a:rPr lang="it-IT" sz="4900" b="0" strike="noStrike" spc="-1">
                <a:solidFill>
                  <a:srgbClr val="FF0000"/>
                </a:solidFill>
                <a:latin typeface="Calibri Light"/>
              </a:rPr>
              <a:t>- SPID - Sistema Pubblico di Identità Digitale</a:t>
            </a:r>
            <a:br>
              <a:rPr sz="4900"/>
            </a:br>
            <a:r>
              <a:rPr lang="it-IT" sz="4900" b="0" strike="noStrike" spc="-1">
                <a:solidFill>
                  <a:srgbClr val="FF0000"/>
                </a:solidFill>
                <a:latin typeface="Calibri Light"/>
              </a:rPr>
              <a:t>- CIE - Carta Identità Elettronica</a:t>
            </a:r>
            <a:br>
              <a:rPr sz="4900"/>
            </a:br>
            <a:r>
              <a:rPr lang="it-IT" sz="4900" b="0" strike="noStrike" spc="-1">
                <a:solidFill>
                  <a:srgbClr val="FF0000"/>
                </a:solidFill>
                <a:latin typeface="Calibri Light"/>
              </a:rPr>
              <a:t>- CNS - Carta Nazionale dei Servizi…</a:t>
            </a:r>
            <a:br>
              <a:rPr sz="4900"/>
            </a:br>
            <a:r>
              <a:rPr lang="it-IT" sz="4900" b="0" strike="noStrike" spc="-1">
                <a:solidFill>
                  <a:srgbClr val="FF0000"/>
                </a:solidFill>
                <a:latin typeface="Calibri Light"/>
              </a:rPr>
              <a:t>- Firma digitale</a:t>
            </a:r>
            <a:br>
              <a:rPr sz="4900"/>
            </a:br>
            <a:r>
              <a:rPr lang="it-IT" sz="4900" b="0" strike="noStrike" spc="-1">
                <a:solidFill>
                  <a:srgbClr val="FF0000"/>
                </a:solidFill>
                <a:latin typeface="Calibri Light"/>
              </a:rPr>
              <a:t>- PEC - Posta Elettronica Certificata</a:t>
            </a:r>
            <a:endParaRPr lang="it-IT" sz="4900" b="0" strike="noStrike" spc="-1">
              <a:solidFill>
                <a:srgbClr val="000000"/>
              </a:solid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838080" y="365040"/>
            <a:ext cx="10514160" cy="1324080"/>
          </a:xfrm>
          <a:prstGeom prst="rect">
            <a:avLst/>
          </a:prstGeom>
          <a:noFill/>
          <a:ln w="0">
            <a:noFill/>
          </a:ln>
        </p:spPr>
        <p:txBody>
          <a:bodyPr lIns="90000" tIns="45000" rIns="90000" bIns="45000" anchor="ctr">
            <a:noAutofit/>
          </a:bodyPr>
          <a:lstStyle/>
          <a:p>
            <a:pPr indent="0" defTabSz="914400">
              <a:lnSpc>
                <a:spcPct val="90000"/>
              </a:lnSpc>
              <a:buNone/>
              <a:tabLst>
                <a:tab pos="0" algn="l"/>
              </a:tabLst>
            </a:pPr>
            <a:r>
              <a:rPr lang="it-IT" sz="4400" b="0" strike="noStrike" spc="-1">
                <a:solidFill>
                  <a:schemeClr val="dk1"/>
                </a:solidFill>
                <a:latin typeface="Calibri Light"/>
              </a:rPr>
              <a:t>Fattura elettronica  31-3-2015</a:t>
            </a:r>
            <a:endParaRPr lang="it-IT" sz="4400" b="0" strike="noStrike" spc="-1">
              <a:solidFill>
                <a:srgbClr val="000000"/>
              </a:solidFill>
              <a:latin typeface="Arial"/>
            </a:endParaRPr>
          </a:p>
        </p:txBody>
      </p:sp>
      <p:sp>
        <p:nvSpPr>
          <p:cNvPr id="218" name="PlaceHolder 2"/>
          <p:cNvSpPr>
            <a:spLocks noGrp="1"/>
          </p:cNvSpPr>
          <p:nvPr>
            <p:ph/>
          </p:nvPr>
        </p:nvSpPr>
        <p:spPr>
          <a:xfrm>
            <a:off x="838080" y="1825560"/>
            <a:ext cx="10514160" cy="4349880"/>
          </a:xfrm>
          <a:prstGeom prst="rect">
            <a:avLst/>
          </a:prstGeom>
          <a:noFill/>
          <a:ln w="0">
            <a:noFill/>
          </a:ln>
        </p:spPr>
        <p:txBody>
          <a:bodyPr lIns="90000" tIns="45000" rIns="90000" bIns="45000" anchor="t">
            <a:normAutofit fontScale="87222" lnSpcReduction="10000"/>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Dunque a partire da quella data l'Ente non potrà accettare né pagare le fatture emesse da quella data trasmesse in forma cartacea, l'unica tipologia di fatture accoglibili potrà essere esclusivamente quella in formato elettronico.</a:t>
            </a:r>
            <a:br>
              <a:rPr sz="2800"/>
            </a:br>
            <a:r>
              <a:rPr lang="it-IT" sz="2800" b="0" strike="noStrike" spc="-1">
                <a:solidFill>
                  <a:schemeClr val="dk1"/>
                </a:solidFill>
                <a:latin typeface="Calibri"/>
              </a:rPr>
              <a:t>Si tratta di un vero e proprio documento informatico in un particolare formato (xml), individuato grazie a specifiche regole tecniche capace di garantire l'integrità delle informazioni e l'autenticità del soggetto emittente.</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Altra novità riguarderà la trasmissione della fattura elettronica che non potrà essere spedita direttamente all'Ente ma attraverso uno specifico sistema di interscambio nazionale, sotto la supervisione della Ragioneria Generale dello Stato.</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Quest'ultima avrà il compito di ricevere le fatture, inoltrarle alle amministrazioni destinatarie secondo un piano di indirizzi di fatturazione predefiniti ed effettuare una serie di controlli sui file trasmessi dai fornitori.</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Segnaposto contenuto 3"/>
          <p:cNvPicPr/>
          <p:nvPr/>
        </p:nvPicPr>
        <p:blipFill>
          <a:blip r:embed="rId2" cstate="print"/>
          <a:stretch/>
        </p:blipFill>
        <p:spPr>
          <a:xfrm>
            <a:off x="1646280" y="601920"/>
            <a:ext cx="8659800" cy="5538960"/>
          </a:xfrm>
          <a:prstGeom prst="rect">
            <a:avLst/>
          </a:prstGeom>
          <a:ln w="0">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480" y="514350"/>
            <a:ext cx="10972440" cy="904049"/>
          </a:xfrm>
        </p:spPr>
        <p:txBody>
          <a:bodyPr/>
          <a:lstStyle/>
          <a:p>
            <a:pPr algn="ctr"/>
            <a:r>
              <a:rPr lang="it-IT" sz="2800" dirty="0"/>
              <a:t>AGID  Agenzia per l’Italia Digitale</a:t>
            </a:r>
            <a:br>
              <a:rPr lang="it-IT" sz="2800" dirty="0"/>
            </a:br>
            <a:r>
              <a:rPr lang="it-IT" sz="2800" dirty="0"/>
              <a:t>CAD   Codice dell’Amministrazione Digitale D.L. 82/2005</a:t>
            </a:r>
            <a:endParaRPr lang="it-IT" dirty="0"/>
          </a:p>
        </p:txBody>
      </p:sp>
      <p:sp>
        <p:nvSpPr>
          <p:cNvPr id="3" name="Sottotitolo 2"/>
          <p:cNvSpPr>
            <a:spLocks noGrp="1"/>
          </p:cNvSpPr>
          <p:nvPr>
            <p:ph type="subTitle"/>
          </p:nvPr>
        </p:nvSpPr>
        <p:spPr>
          <a:xfrm>
            <a:off x="609480" y="1604520"/>
            <a:ext cx="10972440" cy="2468716"/>
          </a:xfrm>
        </p:spPr>
        <p:txBody>
          <a:bodyPr/>
          <a:lstStyle/>
          <a:p>
            <a:pPr algn="ctr"/>
            <a:endParaRPr lang="it-IT" dirty="0"/>
          </a:p>
        </p:txBody>
      </p:sp>
      <p:graphicFrame>
        <p:nvGraphicFramePr>
          <p:cNvPr id="5" name="Tabella 4"/>
          <p:cNvGraphicFramePr>
            <a:graphicFrameLocks noGrp="1"/>
          </p:cNvGraphicFramePr>
          <p:nvPr/>
        </p:nvGraphicFramePr>
        <p:xfrm>
          <a:off x="262515" y="1756159"/>
          <a:ext cx="4752398" cy="1854200"/>
        </p:xfrm>
        <a:graphic>
          <a:graphicData uri="http://schemas.openxmlformats.org/drawingml/2006/table">
            <a:tbl>
              <a:tblPr firstRow="1" bandRow="1">
                <a:tableStyleId>{5C22544A-7EE6-4342-B048-85BDC9FD1C3A}</a:tableStyleId>
              </a:tblPr>
              <a:tblGrid>
                <a:gridCol w="945737">
                  <a:extLst>
                    <a:ext uri="{9D8B030D-6E8A-4147-A177-3AD203B41FA5}">
                      <a16:colId xmlns:a16="http://schemas.microsoft.com/office/drawing/2014/main" val="20000"/>
                    </a:ext>
                  </a:extLst>
                </a:gridCol>
                <a:gridCol w="3806661">
                  <a:extLst>
                    <a:ext uri="{9D8B030D-6E8A-4147-A177-3AD203B41FA5}">
                      <a16:colId xmlns:a16="http://schemas.microsoft.com/office/drawing/2014/main" val="20001"/>
                    </a:ext>
                  </a:extLst>
                </a:gridCol>
              </a:tblGrid>
              <a:tr h="370840">
                <a:tc gridSpan="2">
                  <a:txBody>
                    <a:bodyPr/>
                    <a:lstStyle/>
                    <a:p>
                      <a:pPr algn="ctr"/>
                      <a:r>
                        <a:rPr lang="it-IT" dirty="0"/>
                        <a:t>Riconoscimento tramite</a:t>
                      </a:r>
                    </a:p>
                  </a:txBody>
                  <a:tcPr/>
                </a:tc>
                <a:tc hMerge="1">
                  <a:txBody>
                    <a:bodyPr/>
                    <a:lstStyle/>
                    <a:p>
                      <a:endParaRPr lang="it-IT" dirty="0"/>
                    </a:p>
                  </a:txBody>
                  <a:tcPr/>
                </a:tc>
                <a:extLst>
                  <a:ext uri="{0D108BD9-81ED-4DB2-BD59-A6C34878D82A}">
                    <a16:rowId xmlns:a16="http://schemas.microsoft.com/office/drawing/2014/main" val="10000"/>
                  </a:ext>
                </a:extLst>
              </a:tr>
              <a:tr h="370840">
                <a:tc>
                  <a:txBody>
                    <a:bodyPr/>
                    <a:lstStyle/>
                    <a:p>
                      <a:r>
                        <a:rPr lang="it-IT" dirty="0"/>
                        <a:t>PIN</a:t>
                      </a:r>
                    </a:p>
                  </a:txBody>
                  <a:tcPr/>
                </a:tc>
                <a:tc>
                  <a:txBody>
                    <a:bodyPr/>
                    <a:lstStyle/>
                    <a:p>
                      <a:r>
                        <a:rPr lang="it-IT" dirty="0"/>
                        <a:t>Personal </a:t>
                      </a:r>
                      <a:r>
                        <a:rPr lang="it-IT" dirty="0" err="1"/>
                        <a:t>Identification</a:t>
                      </a:r>
                      <a:r>
                        <a:rPr lang="it-IT" dirty="0"/>
                        <a:t> </a:t>
                      </a:r>
                      <a:r>
                        <a:rPr lang="it-IT" dirty="0" err="1"/>
                        <a:t>Number</a:t>
                      </a:r>
                      <a:endParaRPr lang="it-IT" dirty="0"/>
                    </a:p>
                  </a:txBody>
                  <a:tcPr/>
                </a:tc>
                <a:extLst>
                  <a:ext uri="{0D108BD9-81ED-4DB2-BD59-A6C34878D82A}">
                    <a16:rowId xmlns:a16="http://schemas.microsoft.com/office/drawing/2014/main" val="10001"/>
                  </a:ext>
                </a:extLst>
              </a:tr>
              <a:tr h="370840">
                <a:tc>
                  <a:txBody>
                    <a:bodyPr/>
                    <a:lstStyle/>
                    <a:p>
                      <a:r>
                        <a:rPr lang="it-IT" dirty="0"/>
                        <a:t>SPID</a:t>
                      </a:r>
                    </a:p>
                  </a:txBody>
                  <a:tcPr/>
                </a:tc>
                <a:tc>
                  <a:txBody>
                    <a:bodyPr/>
                    <a:lstStyle/>
                    <a:p>
                      <a:r>
                        <a:rPr lang="it-IT" dirty="0"/>
                        <a:t>Sistema Pubblico di Identità Digitale</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CIE</a:t>
                      </a:r>
                    </a:p>
                  </a:txBody>
                  <a:tcPr/>
                </a:tc>
                <a:tc>
                  <a:txBody>
                    <a:bodyPr/>
                    <a:lstStyle/>
                    <a:p>
                      <a:r>
                        <a:rPr lang="it-IT" dirty="0"/>
                        <a:t>Carta d’Identità Elettronica</a:t>
                      </a:r>
                    </a:p>
                  </a:txBody>
                  <a:tcPr/>
                </a:tc>
                <a:extLst>
                  <a:ext uri="{0D108BD9-81ED-4DB2-BD59-A6C34878D82A}">
                    <a16:rowId xmlns:a16="http://schemas.microsoft.com/office/drawing/2014/main" val="10003"/>
                  </a:ext>
                </a:extLst>
              </a:tr>
              <a:tr h="370840">
                <a:tc>
                  <a:txBody>
                    <a:bodyPr/>
                    <a:lstStyle/>
                    <a:p>
                      <a:r>
                        <a:rPr lang="it-IT" dirty="0"/>
                        <a:t>CNS</a:t>
                      </a:r>
                    </a:p>
                  </a:txBody>
                  <a:tcPr/>
                </a:tc>
                <a:tc>
                  <a:txBody>
                    <a:bodyPr/>
                    <a:lstStyle/>
                    <a:p>
                      <a:r>
                        <a:rPr lang="it-IT" dirty="0"/>
                        <a:t>Carta Nazionale dei Servizi</a:t>
                      </a:r>
                    </a:p>
                  </a:txBody>
                  <a:tcPr/>
                </a:tc>
                <a:extLst>
                  <a:ext uri="{0D108BD9-81ED-4DB2-BD59-A6C34878D82A}">
                    <a16:rowId xmlns:a16="http://schemas.microsoft.com/office/drawing/2014/main" val="10004"/>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51216821"/>
              </p:ext>
            </p:extLst>
          </p:nvPr>
        </p:nvGraphicFramePr>
        <p:xfrm>
          <a:off x="8992953" y="1481945"/>
          <a:ext cx="3023288" cy="2781989"/>
        </p:xfrm>
        <a:graphic>
          <a:graphicData uri="http://schemas.openxmlformats.org/drawingml/2006/table">
            <a:tbl>
              <a:tblPr firstRow="1" bandRow="1">
                <a:tableStyleId>{5C22544A-7EE6-4342-B048-85BDC9FD1C3A}</a:tableStyleId>
              </a:tblPr>
              <a:tblGrid>
                <a:gridCol w="927069">
                  <a:extLst>
                    <a:ext uri="{9D8B030D-6E8A-4147-A177-3AD203B41FA5}">
                      <a16:colId xmlns:a16="http://schemas.microsoft.com/office/drawing/2014/main" val="20000"/>
                    </a:ext>
                  </a:extLst>
                </a:gridCol>
                <a:gridCol w="2096219">
                  <a:extLst>
                    <a:ext uri="{9D8B030D-6E8A-4147-A177-3AD203B41FA5}">
                      <a16:colId xmlns:a16="http://schemas.microsoft.com/office/drawing/2014/main" val="20001"/>
                    </a:ext>
                  </a:extLst>
                </a:gridCol>
              </a:tblGrid>
              <a:tr h="596606">
                <a:tc gridSpan="2">
                  <a:txBody>
                    <a:bodyPr/>
                    <a:lstStyle/>
                    <a:p>
                      <a:pPr algn="ctr"/>
                      <a:r>
                        <a:rPr lang="it-IT" dirty="0"/>
                        <a:t>Comunicazioni</a:t>
                      </a:r>
                    </a:p>
                  </a:txBody>
                  <a:tcPr/>
                </a:tc>
                <a:tc hMerge="1">
                  <a:txBody>
                    <a:bodyPr/>
                    <a:lstStyle/>
                    <a:p>
                      <a:endParaRPr lang="it-IT" dirty="0"/>
                    </a:p>
                  </a:txBody>
                  <a:tcPr/>
                </a:tc>
                <a:extLst>
                  <a:ext uri="{0D108BD9-81ED-4DB2-BD59-A6C34878D82A}">
                    <a16:rowId xmlns:a16="http://schemas.microsoft.com/office/drawing/2014/main" val="10000"/>
                  </a:ext>
                </a:extLst>
              </a:tr>
              <a:tr h="674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PEC</a:t>
                      </a:r>
                    </a:p>
                  </a:txBody>
                  <a:tcPr/>
                </a:tc>
                <a:tc>
                  <a:txBody>
                    <a:bodyPr/>
                    <a:lstStyle/>
                    <a:p>
                      <a:r>
                        <a:rPr lang="it-IT" dirty="0"/>
                        <a:t>Posta Elettronica Certificata</a:t>
                      </a:r>
                    </a:p>
                  </a:txBody>
                  <a:tcPr/>
                </a:tc>
                <a:extLst>
                  <a:ext uri="{0D108BD9-81ED-4DB2-BD59-A6C34878D82A}">
                    <a16:rowId xmlns:a16="http://schemas.microsoft.com/office/drawing/2014/main" val="10001"/>
                  </a:ext>
                </a:extLst>
              </a:tr>
              <a:tr h="603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REM</a:t>
                      </a:r>
                    </a:p>
                  </a:txBody>
                  <a:tcPr/>
                </a:tc>
                <a:tc>
                  <a:txBody>
                    <a:bodyPr/>
                    <a:lstStyle/>
                    <a:p>
                      <a:r>
                        <a:rPr lang="it-IT" dirty="0" err="1"/>
                        <a:t>Registered</a:t>
                      </a:r>
                      <a:r>
                        <a:rPr lang="it-IT" dirty="0"/>
                        <a:t> Electronic Mail</a:t>
                      </a:r>
                    </a:p>
                    <a:p>
                      <a:r>
                        <a:rPr lang="it-IT" dirty="0"/>
                        <a:t>PEC Europea</a:t>
                      </a:r>
                    </a:p>
                  </a:txBody>
                  <a:tcPr/>
                </a:tc>
                <a:extLst>
                  <a:ext uri="{0D108BD9-81ED-4DB2-BD59-A6C34878D82A}">
                    <a16:rowId xmlns:a16="http://schemas.microsoft.com/office/drawing/2014/main" val="641796699"/>
                  </a:ext>
                </a:extLst>
              </a:tr>
              <a:tr h="596606">
                <a:tc>
                  <a:txBody>
                    <a:bodyPr/>
                    <a:lstStyle/>
                    <a:p>
                      <a:r>
                        <a:rPr lang="it-IT" dirty="0"/>
                        <a:t>App.</a:t>
                      </a:r>
                      <a:r>
                        <a:rPr lang="it-IT" baseline="0" dirty="0"/>
                        <a:t> IO</a:t>
                      </a:r>
                      <a:endParaRPr lang="it-IT" dirty="0"/>
                    </a:p>
                  </a:txBody>
                  <a:tcPr/>
                </a:tc>
                <a:tc>
                  <a:txBody>
                    <a:bodyPr/>
                    <a:lstStyle/>
                    <a:p>
                      <a:r>
                        <a:rPr lang="it-IT" dirty="0"/>
                        <a:t>Applicazione su </a:t>
                      </a:r>
                      <a:r>
                        <a:rPr lang="it-IT" dirty="0" err="1"/>
                        <a:t>cell</a:t>
                      </a:r>
                      <a:r>
                        <a:rPr lang="it-IT" dirty="0"/>
                        <a:t>.</a:t>
                      </a:r>
                    </a:p>
                  </a:txBody>
                  <a:tcPr/>
                </a:tc>
                <a:extLst>
                  <a:ext uri="{0D108BD9-81ED-4DB2-BD59-A6C34878D82A}">
                    <a16:rowId xmlns:a16="http://schemas.microsoft.com/office/drawing/2014/main" val="10002"/>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430929369"/>
              </p:ext>
            </p:extLst>
          </p:nvPr>
        </p:nvGraphicFramePr>
        <p:xfrm>
          <a:off x="5158596" y="1459149"/>
          <a:ext cx="3554083" cy="2954122"/>
        </p:xfrm>
        <a:graphic>
          <a:graphicData uri="http://schemas.openxmlformats.org/drawingml/2006/table">
            <a:tbl>
              <a:tblPr firstRow="1" bandRow="1">
                <a:tableStyleId>{5C22544A-7EE6-4342-B048-85BDC9FD1C3A}</a:tableStyleId>
              </a:tblPr>
              <a:tblGrid>
                <a:gridCol w="1186428">
                  <a:extLst>
                    <a:ext uri="{9D8B030D-6E8A-4147-A177-3AD203B41FA5}">
                      <a16:colId xmlns:a16="http://schemas.microsoft.com/office/drawing/2014/main" val="20000"/>
                    </a:ext>
                  </a:extLst>
                </a:gridCol>
                <a:gridCol w="2367655">
                  <a:extLst>
                    <a:ext uri="{9D8B030D-6E8A-4147-A177-3AD203B41FA5}">
                      <a16:colId xmlns:a16="http://schemas.microsoft.com/office/drawing/2014/main" val="20001"/>
                    </a:ext>
                  </a:extLst>
                </a:gridCol>
              </a:tblGrid>
              <a:tr h="486383">
                <a:tc gridSpan="2">
                  <a:txBody>
                    <a:bodyPr/>
                    <a:lstStyle/>
                    <a:p>
                      <a:pPr algn="ctr"/>
                      <a:r>
                        <a:rPr lang="it-IT" dirty="0"/>
                        <a:t>Firme Elettroniche</a:t>
                      </a:r>
                    </a:p>
                  </a:txBody>
                  <a:tcPr/>
                </a:tc>
                <a:tc hMerge="1">
                  <a:txBody>
                    <a:bodyPr/>
                    <a:lstStyle/>
                    <a:p>
                      <a:endParaRPr lang="it-IT" dirty="0"/>
                    </a:p>
                  </a:txBody>
                  <a:tcPr/>
                </a:tc>
                <a:extLst>
                  <a:ext uri="{0D108BD9-81ED-4DB2-BD59-A6C34878D82A}">
                    <a16:rowId xmlns:a16="http://schemas.microsoft.com/office/drawing/2014/main" val="10000"/>
                  </a:ext>
                </a:extLst>
              </a:tr>
              <a:tr h="364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FES</a:t>
                      </a:r>
                    </a:p>
                  </a:txBody>
                  <a:tcPr/>
                </a:tc>
                <a:tc>
                  <a:txBody>
                    <a:bodyPr/>
                    <a:lstStyle/>
                    <a:p>
                      <a:r>
                        <a:rPr lang="it-IT" dirty="0"/>
                        <a:t>Semplice</a:t>
                      </a:r>
                    </a:p>
                  </a:txBody>
                  <a:tcPr/>
                </a:tc>
                <a:extLst>
                  <a:ext uri="{0D108BD9-81ED-4DB2-BD59-A6C34878D82A}">
                    <a16:rowId xmlns:a16="http://schemas.microsoft.com/office/drawing/2014/main" val="10001"/>
                  </a:ext>
                </a:extLst>
              </a:tr>
              <a:tr h="604433">
                <a:tc>
                  <a:txBody>
                    <a:bodyPr/>
                    <a:lstStyle/>
                    <a:p>
                      <a:r>
                        <a:rPr lang="it-IT" dirty="0"/>
                        <a:t>FEA</a:t>
                      </a:r>
                    </a:p>
                  </a:txBody>
                  <a:tcPr/>
                </a:tc>
                <a:tc>
                  <a:txBody>
                    <a:bodyPr/>
                    <a:lstStyle/>
                    <a:p>
                      <a:r>
                        <a:rPr lang="it-IT" dirty="0"/>
                        <a:t>Avanzata</a:t>
                      </a:r>
                    </a:p>
                    <a:p>
                      <a:r>
                        <a:rPr lang="it-IT" dirty="0" err="1"/>
                        <a:t>Cie</a:t>
                      </a:r>
                      <a:r>
                        <a:rPr lang="it-IT" dirty="0"/>
                        <a:t> – CF - IO</a:t>
                      </a:r>
                    </a:p>
                  </a:txBody>
                  <a:tcPr/>
                </a:tc>
                <a:extLst>
                  <a:ext uri="{0D108BD9-81ED-4DB2-BD59-A6C34878D82A}">
                    <a16:rowId xmlns:a16="http://schemas.microsoft.com/office/drawing/2014/main" val="10002"/>
                  </a:ext>
                </a:extLst>
              </a:tr>
              <a:tr h="456059">
                <a:tc rowSpan="2">
                  <a:txBody>
                    <a:bodyPr/>
                    <a:lstStyle/>
                    <a:p>
                      <a:r>
                        <a:rPr lang="it-IT" dirty="0"/>
                        <a:t>Firma Digitale</a:t>
                      </a:r>
                    </a:p>
                  </a:txBody>
                  <a:tcPr/>
                </a:tc>
                <a:tc>
                  <a:txBody>
                    <a:bodyPr/>
                    <a:lstStyle/>
                    <a:p>
                      <a:r>
                        <a:rPr lang="it-IT" dirty="0" err="1"/>
                        <a:t>CAdES</a:t>
                      </a:r>
                      <a:r>
                        <a:rPr lang="it-IT" dirty="0"/>
                        <a:t>   .docx.p7m</a:t>
                      </a:r>
                    </a:p>
                  </a:txBody>
                  <a:tcPr/>
                </a:tc>
                <a:extLst>
                  <a:ext uri="{0D108BD9-81ED-4DB2-BD59-A6C34878D82A}">
                    <a16:rowId xmlns:a16="http://schemas.microsoft.com/office/drawing/2014/main" val="10003"/>
                  </a:ext>
                </a:extLst>
              </a:tr>
              <a:tr h="224287">
                <a:tc vMerge="1">
                  <a:txBody>
                    <a:bodyPr/>
                    <a:lstStyle/>
                    <a:p>
                      <a:endParaRPr lang="it-IT" dirty="0"/>
                    </a:p>
                  </a:txBody>
                  <a:tcPr/>
                </a:tc>
                <a:tc>
                  <a:txBody>
                    <a:bodyPr/>
                    <a:lstStyle/>
                    <a:p>
                      <a:r>
                        <a:rPr lang="it-IT" dirty="0" err="1"/>
                        <a:t>PAdES</a:t>
                      </a:r>
                      <a:r>
                        <a:rPr lang="it-IT" dirty="0"/>
                        <a:t>  -signed.pdf</a:t>
                      </a:r>
                    </a:p>
                  </a:txBody>
                  <a:tcPr/>
                </a:tc>
                <a:extLst>
                  <a:ext uri="{0D108BD9-81ED-4DB2-BD59-A6C34878D82A}">
                    <a16:rowId xmlns:a16="http://schemas.microsoft.com/office/drawing/2014/main" val="10004"/>
                  </a:ext>
                </a:extLst>
              </a:tr>
              <a:tr h="224287">
                <a:tc>
                  <a:txBody>
                    <a:bodyPr/>
                    <a:lstStyle/>
                    <a:p>
                      <a:r>
                        <a:rPr lang="it-IT"/>
                        <a:t>Marca temporale</a:t>
                      </a:r>
                      <a:endParaRPr lang="it-IT" dirty="0"/>
                    </a:p>
                  </a:txBody>
                  <a:tcPr/>
                </a:tc>
                <a:tc>
                  <a:txBody>
                    <a:bodyPr/>
                    <a:lstStyle/>
                    <a:p>
                      <a:endParaRPr lang="it-IT" dirty="0"/>
                    </a:p>
                  </a:txBody>
                  <a:tcPr/>
                </a:tc>
                <a:extLst>
                  <a:ext uri="{0D108BD9-81ED-4DB2-BD59-A6C34878D82A}">
                    <a16:rowId xmlns:a16="http://schemas.microsoft.com/office/drawing/2014/main" val="3543583751"/>
                  </a:ext>
                </a:extLst>
              </a:tr>
            </a:tbl>
          </a:graphicData>
        </a:graphic>
      </p:graphicFrame>
      <p:graphicFrame>
        <p:nvGraphicFramePr>
          <p:cNvPr id="8" name="Tabella 7"/>
          <p:cNvGraphicFramePr>
            <a:graphicFrameLocks noGrp="1"/>
          </p:cNvGraphicFramePr>
          <p:nvPr/>
        </p:nvGraphicFramePr>
        <p:xfrm>
          <a:off x="7079081" y="4528319"/>
          <a:ext cx="4859338" cy="1752600"/>
        </p:xfrm>
        <a:graphic>
          <a:graphicData uri="http://schemas.openxmlformats.org/drawingml/2006/table">
            <a:tbl>
              <a:tblPr firstRow="1" bandRow="1">
                <a:tableStyleId>{5C22544A-7EE6-4342-B048-85BDC9FD1C3A}</a:tableStyleId>
              </a:tblPr>
              <a:tblGrid>
                <a:gridCol w="1644651">
                  <a:extLst>
                    <a:ext uri="{9D8B030D-6E8A-4147-A177-3AD203B41FA5}">
                      <a16:colId xmlns:a16="http://schemas.microsoft.com/office/drawing/2014/main" val="20000"/>
                    </a:ext>
                  </a:extLst>
                </a:gridCol>
                <a:gridCol w="3214687">
                  <a:extLst>
                    <a:ext uri="{9D8B030D-6E8A-4147-A177-3AD203B41FA5}">
                      <a16:colId xmlns:a16="http://schemas.microsoft.com/office/drawing/2014/main" val="20001"/>
                    </a:ext>
                  </a:extLst>
                </a:gridCol>
              </a:tblGrid>
              <a:tr h="370840">
                <a:tc gridSpan="2">
                  <a:txBody>
                    <a:bodyPr/>
                    <a:lstStyle/>
                    <a:p>
                      <a:pPr algn="ctr"/>
                      <a:r>
                        <a:rPr lang="it-IT" dirty="0"/>
                        <a:t>Servizi Utili</a:t>
                      </a:r>
                    </a:p>
                  </a:txBody>
                  <a:tcPr/>
                </a:tc>
                <a:tc hMerge="1">
                  <a:txBody>
                    <a:bodyPr/>
                    <a:lstStyle/>
                    <a:p>
                      <a:endParaRPr lang="it-IT"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INPS</a:t>
                      </a:r>
                    </a:p>
                    <a:p>
                      <a:endParaRPr lang="it-IT" dirty="0"/>
                    </a:p>
                  </a:txBody>
                  <a:tcPr/>
                </a:tc>
                <a:tc>
                  <a:txBody>
                    <a:bodyPr/>
                    <a:lstStyle/>
                    <a:p>
                      <a:r>
                        <a:rPr lang="it-IT" dirty="0"/>
                        <a:t>Welfare</a:t>
                      </a:r>
                      <a:r>
                        <a:rPr lang="it-IT" baseline="0" dirty="0"/>
                        <a:t> e Pensioni - </a:t>
                      </a:r>
                      <a:r>
                        <a:rPr lang="it-IT" baseline="0" dirty="0" err="1"/>
                        <a:t>Isee</a:t>
                      </a:r>
                      <a:endParaRPr lang="it-IT" baseline="0" dirty="0"/>
                    </a:p>
                    <a:p>
                      <a:r>
                        <a:rPr lang="it-IT" baseline="0" dirty="0"/>
                        <a:t>Cassetto Previdenziale</a:t>
                      </a:r>
                      <a:endParaRPr lang="it-IT" dirty="0"/>
                    </a:p>
                  </a:txBody>
                  <a:tcPr/>
                </a:tc>
                <a:extLst>
                  <a:ext uri="{0D108BD9-81ED-4DB2-BD59-A6C34878D82A}">
                    <a16:rowId xmlns:a16="http://schemas.microsoft.com/office/drawing/2014/main" val="10001"/>
                  </a:ext>
                </a:extLst>
              </a:tr>
              <a:tr h="370840">
                <a:tc>
                  <a:txBody>
                    <a:bodyPr/>
                    <a:lstStyle/>
                    <a:p>
                      <a:r>
                        <a:rPr lang="it-IT" dirty="0"/>
                        <a:t>Agenzia Entrate</a:t>
                      </a:r>
                    </a:p>
                  </a:txBody>
                  <a:tcPr/>
                </a:tc>
                <a:tc>
                  <a:txBody>
                    <a:bodyPr/>
                    <a:lstStyle/>
                    <a:p>
                      <a:r>
                        <a:rPr lang="it-IT" dirty="0"/>
                        <a:t>Visure</a:t>
                      </a:r>
                      <a:r>
                        <a:rPr lang="it-IT" baseline="0" dirty="0"/>
                        <a:t> Catastali – Fatture – F24</a:t>
                      </a:r>
                      <a:endParaRPr lang="it-IT" dirty="0"/>
                    </a:p>
                  </a:txBody>
                  <a:tcPr/>
                </a:tc>
                <a:extLst>
                  <a:ext uri="{0D108BD9-81ED-4DB2-BD59-A6C34878D82A}">
                    <a16:rowId xmlns:a16="http://schemas.microsoft.com/office/drawing/2014/main" val="10002"/>
                  </a:ext>
                </a:extLst>
              </a:tr>
              <a:tr h="370840">
                <a:tc>
                  <a:txBody>
                    <a:bodyPr/>
                    <a:lstStyle/>
                    <a:p>
                      <a:r>
                        <a:rPr lang="it-IT" dirty="0"/>
                        <a:t>ANPR</a:t>
                      </a:r>
                    </a:p>
                  </a:txBody>
                  <a:tcPr/>
                </a:tc>
                <a:tc>
                  <a:txBody>
                    <a:bodyPr/>
                    <a:lstStyle/>
                    <a:p>
                      <a:r>
                        <a:rPr lang="it-IT" dirty="0" err="1"/>
                        <a:t>ANagrafe</a:t>
                      </a:r>
                      <a:r>
                        <a:rPr lang="it-IT" dirty="0"/>
                        <a:t> Popolazione Residente</a:t>
                      </a:r>
                    </a:p>
                  </a:txBody>
                  <a:tcPr/>
                </a:tc>
                <a:extLst>
                  <a:ext uri="{0D108BD9-81ED-4DB2-BD59-A6C34878D82A}">
                    <a16:rowId xmlns:a16="http://schemas.microsoft.com/office/drawing/2014/main" val="10003"/>
                  </a:ext>
                </a:extLst>
              </a:tr>
            </a:tbl>
          </a:graphicData>
        </a:graphic>
      </p:graphicFrame>
      <p:graphicFrame>
        <p:nvGraphicFramePr>
          <p:cNvPr id="9" name="Tabella 8"/>
          <p:cNvGraphicFramePr>
            <a:graphicFrameLocks noGrp="1"/>
          </p:cNvGraphicFramePr>
          <p:nvPr/>
        </p:nvGraphicFramePr>
        <p:xfrm>
          <a:off x="1113346" y="4542427"/>
          <a:ext cx="4700858" cy="1483360"/>
        </p:xfrm>
        <a:graphic>
          <a:graphicData uri="http://schemas.openxmlformats.org/drawingml/2006/table">
            <a:tbl>
              <a:tblPr firstRow="1" bandRow="1">
                <a:tableStyleId>{5C22544A-7EE6-4342-B048-85BDC9FD1C3A}</a:tableStyleId>
              </a:tblPr>
              <a:tblGrid>
                <a:gridCol w="1051883">
                  <a:extLst>
                    <a:ext uri="{9D8B030D-6E8A-4147-A177-3AD203B41FA5}">
                      <a16:colId xmlns:a16="http://schemas.microsoft.com/office/drawing/2014/main" val="20000"/>
                    </a:ext>
                  </a:extLst>
                </a:gridCol>
                <a:gridCol w="3648975">
                  <a:extLst>
                    <a:ext uri="{9D8B030D-6E8A-4147-A177-3AD203B41FA5}">
                      <a16:colId xmlns:a16="http://schemas.microsoft.com/office/drawing/2014/main" val="20001"/>
                    </a:ext>
                  </a:extLst>
                </a:gridCol>
              </a:tblGrid>
              <a:tr h="370840">
                <a:tc gridSpan="2">
                  <a:txBody>
                    <a:bodyPr/>
                    <a:lstStyle/>
                    <a:p>
                      <a:pPr algn="ctr"/>
                      <a:r>
                        <a:rPr lang="it-IT" dirty="0"/>
                        <a:t>Indici  PEC</a:t>
                      </a:r>
                    </a:p>
                  </a:txBody>
                  <a:tcPr/>
                </a:tc>
                <a:tc hMerge="1">
                  <a:txBody>
                    <a:bodyPr/>
                    <a:lstStyle/>
                    <a:p>
                      <a:endParaRPr lang="it-IT"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a:t>IndicePA</a:t>
                      </a:r>
                      <a:endParaRPr lang="it-IT" dirty="0"/>
                    </a:p>
                  </a:txBody>
                  <a:tcPr/>
                </a:tc>
                <a:tc>
                  <a:txBody>
                    <a:bodyPr/>
                    <a:lstStyle/>
                    <a:p>
                      <a:r>
                        <a:rPr lang="it-IT" dirty="0"/>
                        <a:t>Pubbliche Amministrazioni</a:t>
                      </a:r>
                    </a:p>
                  </a:txBody>
                  <a:tcPr/>
                </a:tc>
                <a:extLst>
                  <a:ext uri="{0D108BD9-81ED-4DB2-BD59-A6C34878D82A}">
                    <a16:rowId xmlns:a16="http://schemas.microsoft.com/office/drawing/2014/main" val="10001"/>
                  </a:ext>
                </a:extLst>
              </a:tr>
              <a:tr h="370840">
                <a:tc>
                  <a:txBody>
                    <a:bodyPr/>
                    <a:lstStyle/>
                    <a:p>
                      <a:r>
                        <a:rPr lang="it-IT" dirty="0" err="1"/>
                        <a:t>Ini-Pec</a:t>
                      </a:r>
                      <a:endParaRPr lang="it-IT" dirty="0"/>
                    </a:p>
                  </a:txBody>
                  <a:tcPr/>
                </a:tc>
                <a:tc>
                  <a:txBody>
                    <a:bodyPr/>
                    <a:lstStyle/>
                    <a:p>
                      <a:r>
                        <a:rPr lang="it-IT" dirty="0"/>
                        <a:t>Imprese</a:t>
                      </a:r>
                      <a:r>
                        <a:rPr lang="it-IT" baseline="0" dirty="0"/>
                        <a:t> e professionisti</a:t>
                      </a:r>
                      <a:endParaRPr lang="it-IT" dirty="0"/>
                    </a:p>
                  </a:txBody>
                  <a:tcPr/>
                </a:tc>
                <a:extLst>
                  <a:ext uri="{0D108BD9-81ED-4DB2-BD59-A6C34878D82A}">
                    <a16:rowId xmlns:a16="http://schemas.microsoft.com/office/drawing/2014/main" val="10002"/>
                  </a:ext>
                </a:extLst>
              </a:tr>
              <a:tr h="370840">
                <a:tc>
                  <a:txBody>
                    <a:bodyPr/>
                    <a:lstStyle/>
                    <a:p>
                      <a:r>
                        <a:rPr lang="it-IT" dirty="0"/>
                        <a:t>INAD</a:t>
                      </a:r>
                    </a:p>
                  </a:txBody>
                  <a:tcPr/>
                </a:tc>
                <a:tc>
                  <a:txBody>
                    <a:bodyPr/>
                    <a:lstStyle/>
                    <a:p>
                      <a:r>
                        <a:rPr lang="it-IT" dirty="0"/>
                        <a:t>Indice Nazionale dei Domicili Digitali</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838080" y="365040"/>
            <a:ext cx="10514160" cy="1324080"/>
          </a:xfrm>
          <a:prstGeom prst="rect">
            <a:avLst/>
          </a:prstGeom>
          <a:noFill/>
          <a:ln w="0">
            <a:noFill/>
          </a:ln>
        </p:spPr>
        <p:txBody>
          <a:bodyPr lIns="90000" tIns="45000" rIns="90000" bIns="45000" anchor="ctr">
            <a:noAutofit/>
          </a:bodyPr>
          <a:lstStyle/>
          <a:p>
            <a:pPr indent="0">
              <a:lnSpc>
                <a:spcPct val="100000"/>
              </a:lnSpc>
              <a:buNone/>
              <a:tabLst>
                <a:tab pos="0" algn="l"/>
              </a:tabLst>
            </a:pPr>
            <a:r>
              <a:rPr lang="it-IT" sz="1800" b="0" u="sng" strike="noStrike" spc="-1">
                <a:solidFill>
                  <a:srgbClr val="0563C1"/>
                </a:solidFill>
                <a:uFillTx/>
                <a:latin typeface="Calibri"/>
                <a:hlinkClick r:id="rId2"/>
              </a:rPr>
              <a:t>Accesso ai servizi dell’Agenzia delle entrate</a:t>
            </a:r>
            <a:br>
              <a:rPr sz="1800"/>
            </a:br>
            <a:r>
              <a:rPr lang="it-IT" sz="1800" b="0" u="sng" strike="noStrike" spc="-1">
                <a:solidFill>
                  <a:srgbClr val="0563C1"/>
                </a:solidFill>
                <a:uFillTx/>
                <a:latin typeface="Calibri"/>
                <a:hlinkClick r:id="rId3"/>
              </a:rPr>
              <a:t>Agenzia delle Entrate – 730 precompilato</a:t>
            </a:r>
            <a:r>
              <a:rPr lang="it-IT" sz="1800" b="0" strike="noStrike" spc="-1">
                <a:solidFill>
                  <a:srgbClr val="000000"/>
                </a:solidFill>
                <a:latin typeface="Calibri"/>
              </a:rPr>
              <a:t> </a:t>
            </a:r>
            <a:br>
              <a:rPr sz="1800"/>
            </a:br>
            <a:endParaRPr lang="it-IT" sz="1800" b="0" strike="noStrike" spc="-1">
              <a:solidFill>
                <a:srgbClr val="000000"/>
              </a:solidFill>
              <a:latin typeface="Arial"/>
            </a:endParaRPr>
          </a:p>
        </p:txBody>
      </p:sp>
      <p:pic>
        <p:nvPicPr>
          <p:cNvPr id="221" name="Segnaposto contenuto 3"/>
          <p:cNvPicPr/>
          <p:nvPr/>
        </p:nvPicPr>
        <p:blipFill>
          <a:blip r:embed="rId4" cstate="print"/>
          <a:stretch/>
        </p:blipFill>
        <p:spPr>
          <a:xfrm>
            <a:off x="838080" y="2575800"/>
            <a:ext cx="10514160" cy="2849400"/>
          </a:xfrm>
          <a:prstGeom prst="rect">
            <a:avLst/>
          </a:prstGeom>
          <a:ln w="0">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FF0000"/>
                </a:solidFill>
              </a:rPr>
              <a:t>I N P S</a:t>
            </a:r>
          </a:p>
        </p:txBody>
      </p:sp>
      <p:sp>
        <p:nvSpPr>
          <p:cNvPr id="3" name="Sottotitolo 2"/>
          <p:cNvSpPr>
            <a:spLocks noGrp="1"/>
          </p:cNvSpPr>
          <p:nvPr>
            <p:ph type="subTitle"/>
          </p:nvPr>
        </p:nvSpPr>
        <p:spPr>
          <a:xfrm>
            <a:off x="706757" y="3668553"/>
            <a:ext cx="10972440" cy="1144800"/>
          </a:xfrm>
        </p:spPr>
        <p:txBody>
          <a:bodyPr/>
          <a:lstStyle/>
          <a:p>
            <a:r>
              <a:rPr lang="it-IT" sz="3600" dirty="0">
                <a:hlinkClick r:id="rId2"/>
              </a:rPr>
              <a:t>https://serviziweb2.inps.it/WelfareClickDomandaWeb/</a:t>
            </a:r>
            <a:r>
              <a:rPr lang="it-IT" sz="3600" dirty="0"/>
              <a:t> </a:t>
            </a:r>
          </a:p>
          <a:p>
            <a:r>
              <a:rPr lang="it-IT" sz="3600" dirty="0"/>
              <a:t>Cedolino della pensione</a:t>
            </a:r>
          </a:p>
          <a:p>
            <a:r>
              <a:rPr lang="it-IT" sz="3600" dirty="0"/>
              <a:t>ISEE Precompilato</a:t>
            </a:r>
          </a:p>
          <a:p>
            <a:r>
              <a:rPr lang="it-IT" sz="3600" dirty="0">
                <a:hlinkClick r:id="rId3"/>
              </a:rPr>
              <a:t>https://www.inps.it/it/it/avvisi-bandi-e-fatturazione/welfare-assistenza-e-mutualita/welfare-bandi/welfare-bandi-nuovi.html</a:t>
            </a:r>
            <a:r>
              <a:rPr lang="it-IT" sz="3600" dirty="0"/>
              <a:t> </a:t>
            </a:r>
          </a:p>
          <a:p>
            <a:pPr>
              <a:buNone/>
            </a:pPr>
            <a:endParaRPr lang="it-IT"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p:nvPr>
        </p:nvSpPr>
        <p:spPr>
          <a:xfrm>
            <a:off x="1298160" y="209880"/>
            <a:ext cx="10378080" cy="5865120"/>
          </a:xfrm>
          <a:prstGeom prst="rect">
            <a:avLst/>
          </a:prstGeom>
          <a:noFill/>
          <a:ln w="0">
            <a:noFill/>
          </a:ln>
        </p:spPr>
        <p:txBody>
          <a:bodyPr lIns="90000" tIns="45000" rIns="90000" bIns="45000" anchor="t">
            <a:normAutofit/>
          </a:bodyPr>
          <a:lstStyle/>
          <a:p>
            <a:pPr marL="228600" indent="-228600" defTabSz="914400">
              <a:lnSpc>
                <a:spcPct val="90000"/>
              </a:lnSpc>
              <a:spcBef>
                <a:spcPts val="1001"/>
              </a:spcBef>
              <a:buClr>
                <a:srgbClr val="000000"/>
              </a:buClr>
              <a:buFont typeface="Arial"/>
              <a:buChar char="•"/>
            </a:pPr>
            <a:r>
              <a:rPr lang="it-IT" sz="2800" b="1" u="sng" strike="noStrike" spc="-1">
                <a:solidFill>
                  <a:schemeClr val="dk1"/>
                </a:solidFill>
                <a:uFillTx/>
                <a:latin typeface="Calibri"/>
                <a:hlinkClick r:id="rId2"/>
              </a:rPr>
              <a:t>ANPR Anagrafe Popolazione </a:t>
            </a:r>
            <a:r>
              <a:rPr lang="it-IT" sz="2800" b="1" u="sng" strike="noStrike" spc="-1">
                <a:solidFill>
                  <a:schemeClr val="dk1"/>
                </a:solidFill>
                <a:uFillTx/>
                <a:latin typeface="Calibri"/>
                <a:hlinkClick r:id="rId3"/>
              </a:rPr>
              <a:t>Residente</a:t>
            </a:r>
            <a:r>
              <a:rPr lang="it-IT" sz="2800" b="1" strike="noStrike" spc="-1">
                <a:solidFill>
                  <a:schemeClr val="dk1"/>
                </a:solidFill>
                <a:latin typeface="Calibri"/>
              </a:rPr>
              <a:t> </a:t>
            </a:r>
            <a:r>
              <a:rPr lang="it-IT" sz="1800" b="0" strike="noStrike" spc="-1">
                <a:solidFill>
                  <a:schemeClr val="dk1"/>
                </a:solidFill>
                <a:latin typeface="Calibri"/>
              </a:rPr>
              <a:t>Sono disponibili </a:t>
            </a:r>
            <a:r>
              <a:rPr lang="it-IT" sz="1800" b="1" strike="noStrike" spc="-1">
                <a:solidFill>
                  <a:schemeClr val="dk1"/>
                </a:solidFill>
                <a:latin typeface="Calibri"/>
              </a:rPr>
              <a:t>15 tipologie di certificati</a:t>
            </a:r>
            <a:r>
              <a:rPr lang="it-IT" sz="1800" b="0" strike="noStrike" spc="-1">
                <a:solidFill>
                  <a:schemeClr val="dk1"/>
                </a:solidFill>
                <a:latin typeface="Calibri"/>
              </a:rPr>
              <a:t>:</a:t>
            </a:r>
            <a:endParaRPr lang="it-IT" sz="1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a:p>
            <a:pPr marL="914400" indent="0" defTabSz="914400">
              <a:lnSpc>
                <a:spcPct val="90000"/>
              </a:lnSpc>
              <a:spcBef>
                <a:spcPts val="499"/>
              </a:spcBef>
              <a:buNone/>
              <a:tabLst>
                <a:tab pos="0" algn="l"/>
              </a:tabLst>
            </a:pPr>
            <a:r>
              <a:rPr lang="it-IT" sz="2000" b="0" strike="noStrike" spc="-1">
                <a:solidFill>
                  <a:schemeClr val="dk1"/>
                </a:solidFill>
                <a:latin typeface="Calibri"/>
              </a:rPr>
              <a:t>Chiedere il cambio di residenza</a:t>
            </a:r>
            <a:endParaRPr lang="it-IT" sz="2000" b="0" strike="noStrike" spc="-1">
              <a:solidFill>
                <a:srgbClr val="000000"/>
              </a:solidFill>
              <a:latin typeface="Arial"/>
            </a:endParaRPr>
          </a:p>
          <a:p>
            <a:pPr marL="914400" indent="0" defTabSz="914400">
              <a:lnSpc>
                <a:spcPct val="90000"/>
              </a:lnSpc>
              <a:spcBef>
                <a:spcPts val="499"/>
              </a:spcBef>
              <a:buNone/>
              <a:tabLst>
                <a:tab pos="0" algn="l"/>
              </a:tabLst>
            </a:pPr>
            <a:r>
              <a:rPr lang="it-IT" sz="2000" b="0" strike="noStrike" spc="-1">
                <a:solidFill>
                  <a:schemeClr val="dk1"/>
                </a:solidFill>
                <a:latin typeface="Calibri"/>
              </a:rPr>
              <a:t>Domicilio digitale</a:t>
            </a:r>
            <a:endParaRPr lang="it-IT" sz="2000" b="0" strike="noStrike" spc="-1">
              <a:solidFill>
                <a:srgbClr val="000000"/>
              </a:solidFill>
              <a:latin typeface="Arial"/>
            </a:endParaRPr>
          </a:p>
          <a:p>
            <a:pPr marL="914400" indent="0" defTabSz="914400">
              <a:lnSpc>
                <a:spcPct val="90000"/>
              </a:lnSpc>
              <a:spcBef>
                <a:spcPts val="499"/>
              </a:spcBef>
              <a:buNone/>
              <a:tabLst>
                <a:tab pos="0" algn="l"/>
              </a:tabLst>
            </a:pPr>
            <a:endParaRPr lang="it-IT" sz="20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1" strike="noStrike" spc="-1">
                <a:solidFill>
                  <a:schemeClr val="dk1"/>
                </a:solidFill>
                <a:latin typeface="Calibri"/>
              </a:rPr>
              <a:t>PAGOPA</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1" strike="noStrike" spc="-1">
                <a:solidFill>
                  <a:schemeClr val="dk1"/>
                </a:solidFill>
                <a:latin typeface="Calibri"/>
              </a:rPr>
              <a:t>RUNTS Registro Unico Nazionale Terzo Settore</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1" strike="noStrike" spc="-1">
                <a:solidFill>
                  <a:schemeClr val="dk1"/>
                </a:solidFill>
                <a:latin typeface="Calibri"/>
              </a:rPr>
              <a:t>OPEN DATA</a:t>
            </a:r>
            <a:endParaRPr lang="it-IT" sz="2800" b="0" strike="noStrike" spc="-1">
              <a:solidFill>
                <a:srgbClr val="000000"/>
              </a:solidFill>
              <a:latin typeface="Arial"/>
            </a:endParaRPr>
          </a:p>
          <a:p>
            <a:pPr indent="0" defTabSz="914400">
              <a:lnSpc>
                <a:spcPct val="90000"/>
              </a:lnSpc>
              <a:spcBef>
                <a:spcPts val="1001"/>
              </a:spcBef>
              <a:buNone/>
              <a:tabLst>
                <a:tab pos="0" algn="l"/>
              </a:tabLst>
            </a:pPr>
            <a:endParaRPr lang="it-IT" sz="2800" b="0" strike="noStrike" spc="-1">
              <a:solidFill>
                <a:srgbClr val="000000"/>
              </a:solidFill>
              <a:latin typeface="Arial"/>
            </a:endParaRPr>
          </a:p>
        </p:txBody>
      </p:sp>
      <p:graphicFrame>
        <p:nvGraphicFramePr>
          <p:cNvPr id="223" name="Tabella 3"/>
          <p:cNvGraphicFramePr/>
          <p:nvPr/>
        </p:nvGraphicFramePr>
        <p:xfrm>
          <a:off x="2265120" y="826560"/>
          <a:ext cx="7877520" cy="2316480"/>
        </p:xfrm>
        <a:graphic>
          <a:graphicData uri="http://schemas.openxmlformats.org/drawingml/2006/table">
            <a:tbl>
              <a:tblPr/>
              <a:tblGrid>
                <a:gridCol w="3938760">
                  <a:extLst>
                    <a:ext uri="{9D8B030D-6E8A-4147-A177-3AD203B41FA5}">
                      <a16:colId xmlns:a16="http://schemas.microsoft.com/office/drawing/2014/main" val="20000"/>
                    </a:ext>
                  </a:extLst>
                </a:gridCol>
                <a:gridCol w="3938760">
                  <a:extLst>
                    <a:ext uri="{9D8B030D-6E8A-4147-A177-3AD203B41FA5}">
                      <a16:colId xmlns:a16="http://schemas.microsoft.com/office/drawing/2014/main" val="20001"/>
                    </a:ext>
                  </a:extLst>
                </a:gridCol>
              </a:tblGrid>
              <a:tr h="2082240">
                <a:tc>
                  <a:txBody>
                    <a:bodyPr/>
                    <a:lstStyle/>
                    <a:p>
                      <a:pPr defTabSz="914400">
                        <a:lnSpc>
                          <a:spcPct val="100000"/>
                        </a:lnSpc>
                      </a:pPr>
                      <a:r>
                        <a:rPr lang="it-IT" sz="1800" b="1" strike="noStrike" spc="-1">
                          <a:solidFill>
                            <a:schemeClr val="lt1"/>
                          </a:solidFill>
                          <a:latin typeface="Calibri"/>
                        </a:rPr>
                        <a:t>anagrafico di nascita;</a:t>
                      </a:r>
                      <a:endParaRPr lang="it-IT" sz="1800" b="0" strike="noStrike" spc="-1">
                        <a:solidFill>
                          <a:srgbClr val="000000"/>
                        </a:solidFill>
                        <a:latin typeface="Arial"/>
                      </a:endParaRPr>
                    </a:p>
                    <a:p>
                      <a:pPr defTabSz="914400">
                        <a:lnSpc>
                          <a:spcPct val="100000"/>
                        </a:lnSpc>
                      </a:pPr>
                      <a:r>
                        <a:rPr lang="it-IT" sz="1800" b="1" strike="noStrike" spc="-1">
                          <a:solidFill>
                            <a:schemeClr val="lt1"/>
                          </a:solidFill>
                          <a:latin typeface="Calibri"/>
                        </a:rPr>
                        <a:t>anagrafico di matrimonio;</a:t>
                      </a:r>
                      <a:endParaRPr lang="it-IT" sz="1800" b="0" strike="noStrike" spc="-1">
                        <a:solidFill>
                          <a:srgbClr val="000000"/>
                        </a:solidFill>
                        <a:latin typeface="Arial"/>
                      </a:endParaRPr>
                    </a:p>
                    <a:p>
                      <a:pPr defTabSz="914400">
                        <a:lnSpc>
                          <a:spcPct val="100000"/>
                        </a:lnSpc>
                      </a:pPr>
                      <a:r>
                        <a:rPr lang="it-IT" sz="1800" b="1" strike="noStrike" spc="-1">
                          <a:solidFill>
                            <a:schemeClr val="lt1"/>
                          </a:solidFill>
                          <a:latin typeface="Calibri"/>
                        </a:rPr>
                        <a:t>di cittadinanza;</a:t>
                      </a:r>
                      <a:endParaRPr lang="it-IT" sz="1800" b="0" strike="noStrike" spc="-1">
                        <a:solidFill>
                          <a:srgbClr val="000000"/>
                        </a:solidFill>
                        <a:latin typeface="Arial"/>
                      </a:endParaRPr>
                    </a:p>
                    <a:p>
                      <a:pPr defTabSz="914400">
                        <a:lnSpc>
                          <a:spcPct val="100000"/>
                        </a:lnSpc>
                      </a:pPr>
                      <a:r>
                        <a:rPr lang="it-IT" sz="1800" b="1" strike="noStrike" spc="-1">
                          <a:solidFill>
                            <a:schemeClr val="lt1"/>
                          </a:solidFill>
                          <a:latin typeface="Calibri"/>
                        </a:rPr>
                        <a:t>di esistenza in vita;</a:t>
                      </a:r>
                      <a:endParaRPr lang="it-IT" sz="1800" b="0" strike="noStrike" spc="-1">
                        <a:solidFill>
                          <a:srgbClr val="000000"/>
                        </a:solidFill>
                        <a:latin typeface="Arial"/>
                      </a:endParaRPr>
                    </a:p>
                    <a:p>
                      <a:pPr defTabSz="914400">
                        <a:lnSpc>
                          <a:spcPct val="100000"/>
                        </a:lnSpc>
                      </a:pPr>
                      <a:r>
                        <a:rPr lang="it-IT" sz="1800" b="1" strike="noStrike" spc="-1">
                          <a:solidFill>
                            <a:schemeClr val="lt1"/>
                          </a:solidFill>
                          <a:latin typeface="Calibri"/>
                        </a:rPr>
                        <a:t>di residenza;</a:t>
                      </a:r>
                      <a:endParaRPr lang="it-IT" sz="1800" b="0" strike="noStrike" spc="-1">
                        <a:solidFill>
                          <a:srgbClr val="000000"/>
                        </a:solidFill>
                        <a:latin typeface="Arial"/>
                      </a:endParaRPr>
                    </a:p>
                    <a:p>
                      <a:pPr defTabSz="914400">
                        <a:lnSpc>
                          <a:spcPct val="100000"/>
                        </a:lnSpc>
                      </a:pPr>
                      <a:r>
                        <a:rPr lang="it-IT" sz="1800" b="1" strike="noStrike" spc="-1">
                          <a:solidFill>
                            <a:schemeClr val="lt1"/>
                          </a:solidFill>
                          <a:latin typeface="Calibri"/>
                        </a:rPr>
                        <a:t>di residenza AIRE;</a:t>
                      </a:r>
                      <a:endParaRPr lang="it-IT" sz="1800" b="0" strike="noStrike" spc="-1">
                        <a:solidFill>
                          <a:srgbClr val="000000"/>
                        </a:solidFill>
                        <a:latin typeface="Arial"/>
                      </a:endParaRPr>
                    </a:p>
                    <a:p>
                      <a:pPr defTabSz="914400">
                        <a:lnSpc>
                          <a:spcPct val="100000"/>
                        </a:lnSpc>
                      </a:pPr>
                      <a:r>
                        <a:rPr lang="it-IT" sz="1800" b="1" strike="noStrike" spc="-1">
                          <a:solidFill>
                            <a:schemeClr val="lt1"/>
                          </a:solidFill>
                          <a:latin typeface="Calibri"/>
                        </a:rPr>
                        <a:t>di stato civile;</a:t>
                      </a:r>
                      <a:endParaRPr lang="it-IT" sz="1800" b="0" strike="noStrike" spc="-1">
                        <a:solidFill>
                          <a:srgbClr val="000000"/>
                        </a:solidFill>
                        <a:latin typeface="Arial"/>
                      </a:endParaRPr>
                    </a:p>
                    <a:p>
                      <a:pPr defTabSz="914400">
                        <a:lnSpc>
                          <a:spcPct val="100000"/>
                        </a:lnSpc>
                      </a:pPr>
                      <a:endParaRPr lang="it-IT"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600" b="1" strike="noStrike" spc="-1">
                          <a:solidFill>
                            <a:schemeClr val="lt1"/>
                          </a:solidFill>
                          <a:latin typeface="Calibri"/>
                        </a:rPr>
                        <a:t>di stato di famiglia;</a:t>
                      </a:r>
                      <a:endParaRPr lang="it-IT" sz="1600" b="0" strike="noStrike" spc="-1">
                        <a:solidFill>
                          <a:srgbClr val="000000"/>
                        </a:solidFill>
                        <a:latin typeface="Arial"/>
                      </a:endParaRPr>
                    </a:p>
                    <a:p>
                      <a:pPr defTabSz="914400">
                        <a:lnSpc>
                          <a:spcPct val="100000"/>
                        </a:lnSpc>
                      </a:pPr>
                      <a:r>
                        <a:rPr lang="it-IT" sz="1600" b="1" strike="noStrike" spc="-1">
                          <a:solidFill>
                            <a:schemeClr val="lt1"/>
                          </a:solidFill>
                          <a:latin typeface="Calibri"/>
                        </a:rPr>
                        <a:t>di stato di famiglia e di stato civile;</a:t>
                      </a:r>
                      <a:endParaRPr lang="it-IT" sz="1600" b="0" strike="noStrike" spc="-1">
                        <a:solidFill>
                          <a:srgbClr val="000000"/>
                        </a:solidFill>
                        <a:latin typeface="Arial"/>
                      </a:endParaRPr>
                    </a:p>
                    <a:p>
                      <a:pPr defTabSz="914400">
                        <a:lnSpc>
                          <a:spcPct val="100000"/>
                        </a:lnSpc>
                      </a:pPr>
                      <a:r>
                        <a:rPr lang="it-IT" sz="1600" b="1" strike="noStrike" spc="-1">
                          <a:solidFill>
                            <a:schemeClr val="lt1"/>
                          </a:solidFill>
                          <a:latin typeface="Calibri"/>
                        </a:rPr>
                        <a:t>di residenza in convivenza;</a:t>
                      </a:r>
                      <a:endParaRPr lang="it-IT" sz="1600" b="0" strike="noStrike" spc="-1">
                        <a:solidFill>
                          <a:srgbClr val="000000"/>
                        </a:solidFill>
                        <a:latin typeface="Arial"/>
                      </a:endParaRPr>
                    </a:p>
                    <a:p>
                      <a:pPr defTabSz="914400">
                        <a:lnSpc>
                          <a:spcPct val="100000"/>
                        </a:lnSpc>
                      </a:pPr>
                      <a:r>
                        <a:rPr lang="it-IT" sz="1600" b="1" strike="noStrike" spc="-1">
                          <a:solidFill>
                            <a:schemeClr val="lt1"/>
                          </a:solidFill>
                          <a:latin typeface="Calibri"/>
                        </a:rPr>
                        <a:t>di stato di famiglia AIRE;</a:t>
                      </a:r>
                      <a:endParaRPr lang="it-IT" sz="1600" b="0" strike="noStrike" spc="-1">
                        <a:solidFill>
                          <a:srgbClr val="000000"/>
                        </a:solidFill>
                        <a:latin typeface="Arial"/>
                      </a:endParaRPr>
                    </a:p>
                    <a:p>
                      <a:pPr defTabSz="914400">
                        <a:lnSpc>
                          <a:spcPct val="100000"/>
                        </a:lnSpc>
                      </a:pPr>
                      <a:r>
                        <a:rPr lang="it-IT" sz="1600" b="1" strike="noStrike" spc="-1">
                          <a:solidFill>
                            <a:schemeClr val="lt1"/>
                          </a:solidFill>
                          <a:latin typeface="Calibri"/>
                        </a:rPr>
                        <a:t>di stato di famiglia con rapporti di parentela;</a:t>
                      </a:r>
                      <a:endParaRPr lang="it-IT" sz="1600" b="0" strike="noStrike" spc="-1">
                        <a:solidFill>
                          <a:srgbClr val="000000"/>
                        </a:solidFill>
                        <a:latin typeface="Arial"/>
                      </a:endParaRPr>
                    </a:p>
                    <a:p>
                      <a:pPr defTabSz="914400">
                        <a:lnSpc>
                          <a:spcPct val="100000"/>
                        </a:lnSpc>
                      </a:pPr>
                      <a:r>
                        <a:rPr lang="it-IT" sz="1600" b="1" strike="noStrike" spc="-1">
                          <a:solidFill>
                            <a:schemeClr val="lt1"/>
                          </a:solidFill>
                          <a:latin typeface="Calibri"/>
                        </a:rPr>
                        <a:t>di stato libero;</a:t>
                      </a:r>
                      <a:endParaRPr lang="it-IT" sz="1600" b="0" strike="noStrike" spc="-1">
                        <a:solidFill>
                          <a:srgbClr val="000000"/>
                        </a:solidFill>
                        <a:latin typeface="Arial"/>
                      </a:endParaRPr>
                    </a:p>
                    <a:p>
                      <a:pPr defTabSz="914400">
                        <a:lnSpc>
                          <a:spcPct val="100000"/>
                        </a:lnSpc>
                      </a:pPr>
                      <a:r>
                        <a:rPr lang="it-IT" sz="1600" b="1" strike="noStrike" spc="-1">
                          <a:solidFill>
                            <a:schemeClr val="lt1"/>
                          </a:solidFill>
                          <a:latin typeface="Calibri"/>
                        </a:rPr>
                        <a:t>anagrafico di unione civile;</a:t>
                      </a:r>
                      <a:endParaRPr lang="it-IT" sz="1600" b="0" strike="noStrike" spc="-1">
                        <a:solidFill>
                          <a:srgbClr val="000000"/>
                        </a:solidFill>
                        <a:latin typeface="Arial"/>
                      </a:endParaRPr>
                    </a:p>
                    <a:p>
                      <a:pPr defTabSz="914400">
                        <a:lnSpc>
                          <a:spcPct val="100000"/>
                        </a:lnSpc>
                      </a:pPr>
                      <a:r>
                        <a:rPr lang="it-IT" sz="1600" b="1" strike="noStrike" spc="-1">
                          <a:solidFill>
                            <a:schemeClr val="lt1"/>
                          </a:solidFill>
                          <a:latin typeface="Calibri"/>
                        </a:rPr>
                        <a:t>di contratto di convivenza.</a:t>
                      </a:r>
                      <a:endParaRPr lang="it-IT" sz="1600" b="0" strike="noStrike" spc="-1">
                        <a:solidFill>
                          <a:srgbClr val="000000"/>
                        </a:solidFill>
                        <a:latin typeface="Arial"/>
                      </a:endParaRPr>
                    </a:p>
                    <a:p>
                      <a:pPr defTabSz="914400">
                        <a:lnSpc>
                          <a:spcPct val="100000"/>
                        </a:lnSpc>
                      </a:pPr>
                      <a:endParaRPr lang="it-IT"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p:nvPr>
        </p:nvSpPr>
        <p:spPr>
          <a:xfrm>
            <a:off x="838080" y="783720"/>
            <a:ext cx="10514160" cy="5391720"/>
          </a:xfrm>
          <a:prstGeom prst="rect">
            <a:avLst/>
          </a:prstGeom>
          <a:noFill/>
          <a:ln w="0">
            <a:noFill/>
          </a:ln>
        </p:spPr>
        <p:txBody>
          <a:bodyPr lIns="90000" tIns="45000" rIns="90000" bIns="45000" anchor="t">
            <a:normAutofit fontScale="89166" lnSpcReduction="20000"/>
          </a:bodyPr>
          <a:lstStyle/>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Wikipedia</a:t>
            </a: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Linus</a:t>
            </a:r>
          </a:p>
          <a:p>
            <a:pPr marL="685800" lvl="1" indent="-228600" defTabSz="914400">
              <a:lnSpc>
                <a:spcPct val="90000"/>
              </a:lnSpc>
              <a:spcBef>
                <a:spcPts val="499"/>
              </a:spcBef>
              <a:buClr>
                <a:srgbClr val="000000"/>
              </a:buClr>
              <a:buFont typeface="Arial"/>
              <a:buChar char="•"/>
              <a:tabLst>
                <a:tab pos="0" algn="l"/>
              </a:tabLst>
            </a:pPr>
            <a:r>
              <a:rPr lang="it-IT" sz="2400" b="0" strike="noStrike" spc="-1">
                <a:solidFill>
                  <a:schemeClr val="dk1"/>
                </a:solidFill>
                <a:latin typeface="Calibri"/>
              </a:rPr>
              <a:t>Open Office</a:t>
            </a:r>
          </a:p>
          <a:p>
            <a:pPr marL="685800" lvl="1" indent="-228600" defTabSz="914400">
              <a:lnSpc>
                <a:spcPct val="90000"/>
              </a:lnSpc>
              <a:spcBef>
                <a:spcPts val="499"/>
              </a:spcBef>
              <a:buClr>
                <a:srgbClr val="000000"/>
              </a:buClr>
              <a:buFont typeface="Arial"/>
              <a:buChar char="•"/>
              <a:tabLst>
                <a:tab pos="0" algn="l"/>
              </a:tabLst>
            </a:pPr>
            <a:endParaRPr lang="it-IT" sz="24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Radio da tutto il mondo </a:t>
            </a:r>
            <a:r>
              <a:rPr lang="it-IT" sz="2400" b="0" u="sng" strike="noStrike" spc="-1" dirty="0">
                <a:solidFill>
                  <a:schemeClr val="dk1"/>
                </a:solidFill>
                <a:uFillTx/>
                <a:latin typeface="Calibri"/>
                <a:hlinkClick r:id="rId2"/>
              </a:rPr>
              <a:t>http://radio.garden/</a:t>
            </a:r>
            <a:r>
              <a:rPr lang="it-IT" sz="2400" b="0" strike="noStrike" spc="-1" dirty="0">
                <a:solidFill>
                  <a:schemeClr val="dk1"/>
                </a:solidFill>
                <a:latin typeface="Calibri"/>
              </a:rPr>
              <a:t> </a:t>
            </a:r>
            <a:endParaRPr lang="it-IT" sz="2400" b="0" strike="noStrike" spc="-1" dirty="0">
              <a:solidFill>
                <a:srgbClr val="000000"/>
              </a:solidFill>
              <a:latin typeface="Arial"/>
            </a:endParaRPr>
          </a:p>
          <a:p>
            <a:pPr marL="457200"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u="sng" strike="noStrike" spc="-1" dirty="0">
                <a:solidFill>
                  <a:schemeClr val="dk1"/>
                </a:solidFill>
                <a:uFillTx/>
                <a:latin typeface="Calibri"/>
                <a:hlinkClick r:id="rId3"/>
              </a:rPr>
              <a:t>TV da tutto il mondo</a:t>
            </a: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INGV - Istituto Nazionale Geofisica e </a:t>
            </a:r>
            <a:r>
              <a:rPr lang="it-IT" sz="2400" b="0" strike="noStrike" spc="-1" dirty="0" err="1">
                <a:solidFill>
                  <a:schemeClr val="dk1"/>
                </a:solidFill>
                <a:latin typeface="Calibri"/>
              </a:rPr>
              <a:t>Vulcanogia</a:t>
            </a:r>
            <a:r>
              <a:rPr lang="it-IT" sz="2400" b="0" strike="noStrike" spc="-1" dirty="0">
                <a:solidFill>
                  <a:schemeClr val="dk1"/>
                </a:solidFill>
                <a:latin typeface="Calibri"/>
              </a:rPr>
              <a:t> </a:t>
            </a:r>
            <a:r>
              <a:rPr lang="it-IT" sz="2400" b="0" u="sng" strike="noStrike" spc="-1" dirty="0">
                <a:solidFill>
                  <a:schemeClr val="dk1"/>
                </a:solidFill>
                <a:uFillTx/>
                <a:latin typeface="Calibri"/>
                <a:hlinkClick r:id="rId4"/>
              </a:rPr>
              <a:t>http://cnt.rm.ingv.it/</a:t>
            </a:r>
            <a:r>
              <a:rPr lang="it-IT" sz="2400" b="0" strike="noStrike" spc="-1" dirty="0">
                <a:solidFill>
                  <a:schemeClr val="dk1"/>
                </a:solidFill>
                <a:latin typeface="Calibri"/>
              </a:rPr>
              <a:t> </a:t>
            </a:r>
            <a:endParaRPr lang="it-IT" sz="2400" b="0" strike="noStrike" spc="-1" dirty="0">
              <a:solidFill>
                <a:srgbClr val="000000"/>
              </a:solidFill>
              <a:latin typeface="Arial"/>
            </a:endParaRPr>
          </a:p>
          <a:p>
            <a:pPr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Traffico aereo </a:t>
            </a:r>
            <a:r>
              <a:rPr lang="it-IT" sz="2400" b="0" u="sng" strike="noStrike" spc="-1" dirty="0">
                <a:solidFill>
                  <a:schemeClr val="dk1"/>
                </a:solidFill>
                <a:uFillTx/>
                <a:latin typeface="Calibri"/>
                <a:hlinkClick r:id="rId5"/>
              </a:rPr>
              <a:t>https://www.flightradar24.com</a:t>
            </a: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a:solidFill>
                  <a:schemeClr val="dk1"/>
                </a:solidFill>
                <a:latin typeface="Calibri"/>
              </a:rPr>
              <a:t>Traffico marino </a:t>
            </a:r>
            <a:r>
              <a:rPr lang="it-IT" sz="2400" b="0" u="sng" strike="noStrike" spc="-1" dirty="0">
                <a:solidFill>
                  <a:schemeClr val="dk1"/>
                </a:solidFill>
                <a:uFillTx/>
                <a:latin typeface="Calibri"/>
                <a:hlinkClick r:id="rId6"/>
              </a:rPr>
              <a:t>https://www.vesselfinder.com/it</a:t>
            </a:r>
            <a:endParaRPr lang="it-IT" sz="2400" b="0" strike="noStrike" spc="-1" dirty="0">
              <a:solidFill>
                <a:srgbClr val="000000"/>
              </a:solidFill>
              <a:latin typeface="Arial"/>
            </a:endParaRPr>
          </a:p>
          <a:p>
            <a:pPr marL="685800" indent="0" defTabSz="914400">
              <a:lnSpc>
                <a:spcPct val="90000"/>
              </a:lnSpc>
              <a:spcBef>
                <a:spcPts val="499"/>
              </a:spcBef>
              <a:buNone/>
              <a:tabLst>
                <a:tab pos="0" algn="l"/>
              </a:tabLst>
            </a:pPr>
            <a:endParaRPr lang="it-IT" sz="2400" b="0" strike="noStrike" spc="-1" dirty="0">
              <a:solidFill>
                <a:srgbClr val="000000"/>
              </a:solidFill>
              <a:latin typeface="Arial"/>
            </a:endParaRPr>
          </a:p>
          <a:p>
            <a:pPr marL="685800" lvl="1" indent="-228600" defTabSz="914400">
              <a:lnSpc>
                <a:spcPct val="90000"/>
              </a:lnSpc>
              <a:spcBef>
                <a:spcPts val="499"/>
              </a:spcBef>
              <a:buClr>
                <a:srgbClr val="000000"/>
              </a:buClr>
              <a:buFont typeface="Arial"/>
              <a:buChar char="•"/>
              <a:tabLst>
                <a:tab pos="0" algn="l"/>
              </a:tabLst>
            </a:pPr>
            <a:r>
              <a:rPr lang="it-IT" sz="2400" b="0" strike="noStrike" spc="-1" dirty="0" err="1">
                <a:solidFill>
                  <a:schemeClr val="dk1"/>
                </a:solidFill>
                <a:latin typeface="Calibri"/>
              </a:rPr>
              <a:t>Ecc…</a:t>
            </a:r>
            <a:r>
              <a:rPr lang="it-IT" sz="2400" b="0" strike="noStrike" spc="-1" dirty="0">
                <a:solidFill>
                  <a:schemeClr val="dk1"/>
                </a:solidFill>
                <a:latin typeface="Calibri"/>
              </a:rPr>
              <a:t> </a:t>
            </a:r>
            <a:r>
              <a:rPr lang="it-IT" sz="2400" b="0" strike="noStrike" spc="-1" dirty="0" err="1">
                <a:solidFill>
                  <a:schemeClr val="dk1"/>
                </a:solidFill>
                <a:latin typeface="Calibri"/>
              </a:rPr>
              <a:t>ecc…</a:t>
            </a:r>
            <a:r>
              <a:rPr lang="it-IT" sz="2400" b="0" strike="noStrike" spc="-1" dirty="0">
                <a:solidFill>
                  <a:schemeClr val="dk1"/>
                </a:solidFill>
                <a:latin typeface="Calibri"/>
              </a:rPr>
              <a:t> </a:t>
            </a:r>
            <a:r>
              <a:rPr lang="it-IT" sz="2400" b="0" strike="noStrike" spc="-1" dirty="0" err="1">
                <a:solidFill>
                  <a:schemeClr val="dk1"/>
                </a:solidFill>
                <a:latin typeface="Calibri"/>
              </a:rPr>
              <a:t>ecc…</a:t>
            </a:r>
            <a:endParaRPr lang="it-IT" sz="2400" b="0" strike="noStrike" spc="-1" dirty="0">
              <a:solidFill>
                <a:srgbClr val="000000"/>
              </a:solidFill>
              <a:latin typeface="Arial"/>
            </a:endParaRPr>
          </a:p>
          <a:p>
            <a:pPr indent="0" defTabSz="914400">
              <a:lnSpc>
                <a:spcPct val="90000"/>
              </a:lnSpc>
              <a:spcBef>
                <a:spcPts val="1001"/>
              </a:spcBef>
              <a:buNone/>
              <a:tabLst>
                <a:tab pos="0" algn="l"/>
              </a:tabLst>
            </a:pPr>
            <a:endParaRPr lang="it-IT" sz="2800" b="0" strike="noStrike" spc="-1" dirty="0">
              <a:solidFill>
                <a:srgbClr val="000000"/>
              </a:solid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p:nvPr>
        </p:nvSpPr>
        <p:spPr>
          <a:xfrm>
            <a:off x="838080" y="797040"/>
            <a:ext cx="10514160" cy="5378400"/>
          </a:xfrm>
          <a:prstGeom prst="rect">
            <a:avLst/>
          </a:prstGeom>
          <a:noFill/>
          <a:ln w="0">
            <a:noFill/>
          </a:ln>
        </p:spPr>
        <p:txBody>
          <a:bodyPr lIns="90000" tIns="45000" rIns="90000" bIns="45000" anchor="t">
            <a:noAutofit/>
          </a:bodyPr>
          <a:lstStyle/>
          <a:p>
            <a:pPr indent="0" algn="ctr" defTabSz="914400">
              <a:lnSpc>
                <a:spcPct val="90000"/>
              </a:lnSpc>
              <a:spcBef>
                <a:spcPts val="1001"/>
              </a:spcBef>
              <a:buNone/>
              <a:tabLst>
                <a:tab pos="0" algn="l"/>
              </a:tabLst>
            </a:pPr>
            <a:r>
              <a:rPr lang="it-IT" sz="16600" b="0" strike="noStrike" spc="-1" dirty="0">
                <a:solidFill>
                  <a:schemeClr val="accent1">
                    <a:lumMod val="75000"/>
                  </a:schemeClr>
                </a:solidFill>
                <a:latin typeface="Calibri"/>
              </a:rPr>
              <a:t>F I N E </a:t>
            </a:r>
            <a:endParaRPr lang="it-IT" sz="16600" b="0" strike="noStrike" spc="-1" dirty="0">
              <a:solidFill>
                <a:srgbClr val="000000"/>
              </a:solidFill>
              <a:latin typeface="Arial"/>
            </a:endParaRPr>
          </a:p>
          <a:p>
            <a:pPr indent="0" algn="ctr" defTabSz="914400">
              <a:lnSpc>
                <a:spcPct val="90000"/>
              </a:lnSpc>
              <a:spcBef>
                <a:spcPts val="1001"/>
              </a:spcBef>
              <a:buNone/>
              <a:tabLst>
                <a:tab pos="0" algn="l"/>
              </a:tabLst>
            </a:pPr>
            <a:endParaRPr lang="it-IT" sz="3200" b="0" strike="noStrike" spc="-1" dirty="0">
              <a:solidFill>
                <a:srgbClr val="000000"/>
              </a:solidFill>
              <a:latin typeface="Arial"/>
            </a:endParaRPr>
          </a:p>
          <a:p>
            <a:pPr indent="0" algn="ctr" defTabSz="914400">
              <a:lnSpc>
                <a:spcPct val="90000"/>
              </a:lnSpc>
              <a:spcBef>
                <a:spcPts val="1001"/>
              </a:spcBef>
              <a:buNone/>
              <a:tabLst>
                <a:tab pos="0" algn="l"/>
              </a:tabLst>
            </a:pPr>
            <a:r>
              <a:rPr lang="it-IT" sz="5400" b="0" strike="noStrike" spc="-1" dirty="0">
                <a:solidFill>
                  <a:schemeClr val="accent1">
                    <a:lumMod val="75000"/>
                  </a:schemeClr>
                </a:solidFill>
                <a:latin typeface="Calibri"/>
              </a:rPr>
              <a:t>Grazie per l’attenzione</a:t>
            </a:r>
            <a:endParaRPr lang="it-IT" sz="5400" b="0" strike="noStrike" spc="-1" dirty="0">
              <a:solidFill>
                <a:srgbClr val="000000"/>
              </a:solidFill>
              <a:latin typeface="Arial"/>
            </a:endParaRPr>
          </a:p>
          <a:p>
            <a:pPr indent="0" algn="ctr" defTabSz="914400">
              <a:lnSpc>
                <a:spcPct val="90000"/>
              </a:lnSpc>
              <a:spcBef>
                <a:spcPts val="1001"/>
              </a:spcBef>
              <a:buNone/>
              <a:tabLst>
                <a:tab pos="0" algn="l"/>
              </a:tabLst>
            </a:pPr>
            <a:r>
              <a:rPr lang="it-IT" sz="2800" b="0" strike="noStrike" spc="-1" dirty="0">
                <a:solidFill>
                  <a:schemeClr val="accent1">
                    <a:lumMod val="75000"/>
                  </a:schemeClr>
                </a:solidFill>
                <a:latin typeface="Calibri"/>
              </a:rPr>
              <a:t>morreale@libero.it</a:t>
            </a:r>
            <a:endParaRPr lang="it-IT" sz="2800" b="0" strike="noStrike" spc="-1" dirty="0">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0" y="291830"/>
            <a:ext cx="10723320" cy="6050604"/>
          </a:xfrm>
          <a:prstGeom prst="rect">
            <a:avLst/>
          </a:prstGeom>
          <a:noFill/>
          <a:ln w="0">
            <a:noFill/>
          </a:ln>
        </p:spPr>
        <p:txBody>
          <a:bodyPr lIns="0" tIns="0" rIns="0" bIns="0" anchor="b">
            <a:normAutofit fontScale="90000"/>
          </a:bodyPr>
          <a:lstStyle/>
          <a:p>
            <a:pPr indent="0" algn="ctr" defTabSz="914400">
              <a:lnSpc>
                <a:spcPct val="90000"/>
              </a:lnSpc>
              <a:buNone/>
              <a:tabLst>
                <a:tab pos="0" algn="l"/>
              </a:tabLst>
            </a:pPr>
            <a:r>
              <a:rPr lang="it-IT" sz="6000" b="0" strike="noStrike" spc="-1" dirty="0">
                <a:solidFill>
                  <a:srgbClr val="FF0000"/>
                </a:solidFill>
                <a:latin typeface="Calibri Light"/>
              </a:rPr>
              <a:t> Ma chi decide quali sistemi utilizzare ?</a:t>
            </a:r>
            <a:br>
              <a:rPr sz="6600" dirty="0"/>
            </a:br>
            <a:br>
              <a:rPr lang="it-IT" sz="6600" dirty="0"/>
            </a:br>
            <a:r>
              <a:rPr lang="it-IT" sz="6000" b="0" strike="noStrike" spc="-1" dirty="0">
                <a:solidFill>
                  <a:schemeClr val="accent5">
                    <a:lumMod val="75000"/>
                  </a:schemeClr>
                </a:solidFill>
                <a:latin typeface="Calibri Light"/>
              </a:rPr>
              <a:t>L’evoluzione tecnologica.</a:t>
            </a:r>
            <a:br>
              <a:rPr lang="it-IT" sz="6000" b="0" strike="noStrike" spc="-1" dirty="0">
                <a:solidFill>
                  <a:schemeClr val="accent5">
                    <a:lumMod val="75000"/>
                  </a:schemeClr>
                </a:solidFill>
                <a:latin typeface="Calibri Light"/>
              </a:rPr>
            </a:br>
            <a:r>
              <a:rPr lang="it-IT" sz="6000" b="0" strike="noStrike" spc="-1" dirty="0">
                <a:solidFill>
                  <a:schemeClr val="accent5">
                    <a:lumMod val="75000"/>
                  </a:schemeClr>
                </a:solidFill>
                <a:latin typeface="Calibri Light"/>
              </a:rPr>
              <a:t>La politica</a:t>
            </a:r>
            <a:br>
              <a:rPr lang="it-IT" sz="6000" b="0" strike="noStrike" spc="-1" dirty="0">
                <a:solidFill>
                  <a:schemeClr val="accent5">
                    <a:lumMod val="75000"/>
                  </a:schemeClr>
                </a:solidFill>
                <a:latin typeface="Calibri Light"/>
              </a:rPr>
            </a:br>
            <a:r>
              <a:rPr lang="it-IT" sz="6000" b="0" strike="noStrike" spc="-1" dirty="0">
                <a:solidFill>
                  <a:schemeClr val="accent5">
                    <a:lumMod val="75000"/>
                  </a:schemeClr>
                </a:solidFill>
                <a:latin typeface="Calibri Light"/>
              </a:rPr>
              <a:t>Gli interessi economici.</a:t>
            </a:r>
            <a:br>
              <a:rPr lang="it-IT" sz="6000" b="0" strike="noStrike" spc="-1" dirty="0">
                <a:solidFill>
                  <a:schemeClr val="accent5">
                    <a:lumMod val="75000"/>
                  </a:schemeClr>
                </a:solidFill>
                <a:latin typeface="Calibri Light"/>
              </a:rPr>
            </a:br>
            <a:br>
              <a:rPr lang="it-IT" sz="6000" b="0" strike="noStrike" spc="-1" dirty="0">
                <a:solidFill>
                  <a:srgbClr val="FF0000"/>
                </a:solidFill>
                <a:latin typeface="Calibri Light"/>
              </a:rPr>
            </a:br>
            <a:r>
              <a:rPr lang="it-IT" sz="4000" b="0" strike="noStrike" spc="-1" dirty="0">
                <a:solidFill>
                  <a:srgbClr val="FF0000"/>
                </a:solidFill>
                <a:latin typeface="Calibri Light"/>
              </a:rPr>
              <a:t>(Quante tessere sanitarie ??</a:t>
            </a:r>
            <a:br>
              <a:rPr lang="it-IT" sz="4000" b="0" strike="noStrike" spc="-1" dirty="0">
                <a:solidFill>
                  <a:srgbClr val="FF0000"/>
                </a:solidFill>
                <a:latin typeface="Calibri Light"/>
              </a:rPr>
            </a:br>
            <a:r>
              <a:rPr lang="it-IT" sz="4000" b="0" strike="noStrike" spc="-1" dirty="0">
                <a:solidFill>
                  <a:srgbClr val="FF0000"/>
                </a:solidFill>
                <a:latin typeface="Calibri Light"/>
              </a:rPr>
              <a:t>Quante nuove carte d’identità??)</a:t>
            </a:r>
            <a:endParaRPr lang="it-IT" sz="6000" b="0" strike="noStrike" spc="-1" dirty="0">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906120" y="365040"/>
            <a:ext cx="10446120" cy="1594080"/>
          </a:xfrm>
          <a:prstGeom prst="rect">
            <a:avLst/>
          </a:prstGeom>
          <a:noFill/>
          <a:ln w="0">
            <a:noFill/>
          </a:ln>
        </p:spPr>
        <p:txBody>
          <a:bodyPr lIns="90000" tIns="45000" rIns="90000" bIns="45000" anchor="ctr">
            <a:normAutofit/>
          </a:bodyPr>
          <a:lstStyle/>
          <a:p>
            <a:pPr indent="0" algn="ctr">
              <a:buNone/>
            </a:pPr>
            <a:endParaRPr lang="it-IT" sz="1800" b="0" strike="noStrike" spc="-1">
              <a:solidFill>
                <a:srgbClr val="000000"/>
              </a:solidFill>
              <a:latin typeface="Arial"/>
            </a:endParaRPr>
          </a:p>
        </p:txBody>
      </p:sp>
      <p:sp>
        <p:nvSpPr>
          <p:cNvPr id="146" name="PlaceHolder 2"/>
          <p:cNvSpPr>
            <a:spLocks noGrp="1"/>
          </p:cNvSpPr>
          <p:nvPr>
            <p:ph/>
          </p:nvPr>
        </p:nvSpPr>
        <p:spPr>
          <a:xfrm>
            <a:off x="838080" y="1082520"/>
            <a:ext cx="10514160" cy="6509880"/>
          </a:xfrm>
          <a:prstGeom prst="rect">
            <a:avLst/>
          </a:prstGeom>
          <a:noFill/>
          <a:ln w="0">
            <a:noFill/>
          </a:ln>
        </p:spPr>
        <p:txBody>
          <a:bodyPr lIns="90000" tIns="45000" rIns="90000" bIns="45000" anchor="t">
            <a:normAutofit/>
          </a:bodyPr>
          <a:lstStyle/>
          <a:p>
            <a:pPr indent="0" defTabSz="914400">
              <a:lnSpc>
                <a:spcPct val="90000"/>
              </a:lnSpc>
              <a:spcBef>
                <a:spcPts val="1001"/>
              </a:spcBef>
              <a:buNone/>
              <a:tabLst>
                <a:tab pos="0" algn="l"/>
              </a:tabLst>
            </a:pPr>
            <a:endParaRPr lang="it-IT" sz="2800" b="0" strike="noStrike" spc="-1">
              <a:solidFill>
                <a:srgbClr val="000000"/>
              </a:solidFill>
              <a:latin typeface="Arial"/>
            </a:endParaRPr>
          </a:p>
          <a:p>
            <a:pPr indent="0" algn="ctr" defTabSz="914400">
              <a:lnSpc>
                <a:spcPct val="90000"/>
              </a:lnSpc>
              <a:spcBef>
                <a:spcPts val="1001"/>
              </a:spcBef>
              <a:buNone/>
              <a:tabLst>
                <a:tab pos="0" algn="l"/>
              </a:tabLst>
            </a:pPr>
            <a:r>
              <a:rPr lang="it-IT" sz="3600" b="1" strike="noStrike" spc="-1">
                <a:solidFill>
                  <a:schemeClr val="dk1"/>
                </a:solidFill>
                <a:latin typeface="Calibri"/>
              </a:rPr>
              <a:t>Agenzia per l’Italia Digitale  </a:t>
            </a:r>
            <a:r>
              <a:rPr lang="it-IT" sz="3600" b="0" u="sng" strike="noStrike" spc="-1">
                <a:solidFill>
                  <a:schemeClr val="dk1"/>
                </a:solidFill>
                <a:uFillTx/>
                <a:latin typeface="Calibri"/>
                <a:hlinkClick r:id="rId3"/>
              </a:rPr>
              <a:t>WW.AGID.GOV.IT</a:t>
            </a:r>
            <a:endParaRPr lang="it-IT" sz="3600" b="0" strike="noStrike" spc="-1">
              <a:solidFill>
                <a:srgbClr val="000000"/>
              </a:solidFill>
              <a:latin typeface="Arial"/>
            </a:endParaRPr>
          </a:p>
          <a:p>
            <a:pPr indent="0" algn="ctr" defTabSz="914400">
              <a:lnSpc>
                <a:spcPct val="90000"/>
              </a:lnSpc>
              <a:spcBef>
                <a:spcPts val="1001"/>
              </a:spcBef>
              <a:buNone/>
              <a:tabLst>
                <a:tab pos="0" algn="l"/>
              </a:tabLst>
            </a:pPr>
            <a:endParaRPr lang="it-IT" sz="36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L'Agenzia per l'Italia Digitale (AgID) ha il compito di garantire la realizzazione degli obiettivi dell’</a:t>
            </a:r>
            <a:r>
              <a:rPr lang="it-IT" sz="2800" b="0" u="sng" strike="noStrike" spc="-1">
                <a:solidFill>
                  <a:schemeClr val="dk1"/>
                </a:solidFill>
                <a:uFillTx/>
                <a:latin typeface="Calibri"/>
                <a:hlinkClick r:id="rId4"/>
              </a:rPr>
              <a:t>Agenda digitale italiana</a:t>
            </a:r>
            <a:r>
              <a:rPr lang="it-IT" sz="2800" b="0" strike="noStrike" spc="-1">
                <a:solidFill>
                  <a:schemeClr val="dk1"/>
                </a:solidFill>
                <a:latin typeface="Calibri"/>
              </a:rPr>
              <a:t> (in coerenza con l’Agenda digitale europea) e contribuire alla diffusione dell'utilizzo delle tecnologie dell'informazione e della comunicazione, favorendo l'innovazione e la crescita economica.</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u="sng" strike="noStrike" spc="-1">
                <a:solidFill>
                  <a:schemeClr val="dk1"/>
                </a:solidFill>
                <a:uFillTx/>
                <a:latin typeface="Calibri"/>
                <a:hlinkClick r:id="rId5"/>
              </a:rPr>
              <a:t>Italia Login  </a:t>
            </a:r>
            <a:r>
              <a:rPr lang="it-IT" sz="2800" b="0" strike="noStrike" spc="-1">
                <a:solidFill>
                  <a:schemeClr val="dk1"/>
                </a:solidFill>
                <a:latin typeface="Calibri"/>
              </a:rPr>
              <a:t>(Progetto di aiuto per Unica Identità digitale per tutti i servizi della Pubblica Amministrazione)</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Sistema Pubblico di Identità Digitale (</a:t>
            </a:r>
            <a:r>
              <a:rPr lang="it-IT" sz="2800" b="0" u="sng" strike="noStrike" spc="-1">
                <a:solidFill>
                  <a:schemeClr val="dk1"/>
                </a:solidFill>
                <a:uFillTx/>
                <a:latin typeface="Calibri"/>
                <a:hlinkClick r:id="rId6"/>
              </a:rPr>
              <a:t>SPID</a:t>
            </a:r>
            <a:r>
              <a:rPr lang="it-IT" sz="2800" b="0" strike="noStrike" spc="-1">
                <a:solidFill>
                  <a:schemeClr val="dk1"/>
                </a:solidFill>
                <a:latin typeface="Calibri"/>
              </a:rPr>
              <a:t>)</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tabLst>
                <a:tab pos="0" algn="l"/>
              </a:tabLst>
            </a:pPr>
            <a:r>
              <a:rPr lang="it-IT" sz="2800" b="0" strike="noStrike" spc="-1">
                <a:solidFill>
                  <a:schemeClr val="dk1"/>
                </a:solidFill>
                <a:latin typeface="Calibri"/>
              </a:rPr>
              <a:t>Fascicolo sanitario.</a:t>
            </a:r>
            <a:endParaRPr lang="it-IT" sz="2800" b="0" strike="noStrike" spc="-1">
              <a:solidFill>
                <a:srgbClr val="000000"/>
              </a:solidFill>
              <a:latin typeface="Arial"/>
            </a:endParaRPr>
          </a:p>
        </p:txBody>
      </p:sp>
      <p:pic>
        <p:nvPicPr>
          <p:cNvPr id="147" name="Picture 2" descr="Agenzia per l´Italia Digitale">
            <a:hlinkClick r:id="rId7"/>
          </p:cNvPr>
          <p:cNvPicPr/>
          <p:nvPr/>
        </p:nvPicPr>
        <p:blipFill>
          <a:blip r:embed="rId8" cstate="print"/>
          <a:stretch/>
        </p:blipFill>
        <p:spPr>
          <a:xfrm>
            <a:off x="4168800" y="166680"/>
            <a:ext cx="3418200" cy="7160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Segnaposto contenuto 3"/>
          <p:cNvPicPr/>
          <p:nvPr/>
        </p:nvPicPr>
        <p:blipFill>
          <a:blip r:embed="rId3" cstate="print"/>
          <a:srcRect l="1727" t="13771" r="2049" b="5216"/>
          <a:stretch/>
        </p:blipFill>
        <p:spPr>
          <a:xfrm>
            <a:off x="1200240" y="195120"/>
            <a:ext cx="9577440" cy="648468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276120" y="76320"/>
            <a:ext cx="11809440" cy="2113200"/>
          </a:xfrm>
          <a:prstGeom prst="rect">
            <a:avLst/>
          </a:prstGeom>
          <a:noFill/>
          <a:ln w="0">
            <a:noFill/>
          </a:ln>
        </p:spPr>
        <p:txBody>
          <a:bodyPr lIns="90000" tIns="45000" rIns="90000" bIns="45000" anchor="ctr">
            <a:normAutofit fontScale="90000"/>
          </a:bodyPr>
          <a:lstStyle/>
          <a:p>
            <a:pPr indent="0" algn="ctr" defTabSz="914400">
              <a:lnSpc>
                <a:spcPct val="90000"/>
              </a:lnSpc>
              <a:buNone/>
              <a:tabLst>
                <a:tab pos="0" algn="l"/>
              </a:tabLst>
            </a:pPr>
            <a:br>
              <a:rPr sz="6000"/>
            </a:br>
            <a:r>
              <a:rPr lang="it-IT" sz="6700" b="1" strike="noStrike" spc="-1">
                <a:solidFill>
                  <a:schemeClr val="dk1"/>
                </a:solidFill>
                <a:latin typeface="Calibri Light"/>
              </a:rPr>
              <a:t>C.A.D. </a:t>
            </a:r>
            <a:r>
              <a:rPr lang="it-IT" sz="4900" b="0" strike="noStrike" spc="-1">
                <a:solidFill>
                  <a:schemeClr val="dk1"/>
                </a:solidFill>
                <a:latin typeface="Calibri Light"/>
              </a:rPr>
              <a:t>Codice Amministrazione Digitale</a:t>
            </a:r>
            <a:br>
              <a:rPr sz="4900"/>
            </a:br>
            <a:endParaRPr lang="it-IT" sz="4900" b="0" strike="noStrike" spc="-1">
              <a:solidFill>
                <a:srgbClr val="000000"/>
              </a:solidFill>
              <a:latin typeface="Arial"/>
            </a:endParaRPr>
          </a:p>
        </p:txBody>
      </p:sp>
      <p:sp>
        <p:nvSpPr>
          <p:cNvPr id="150" name="PlaceHolder 2"/>
          <p:cNvSpPr>
            <a:spLocks noGrp="1"/>
          </p:cNvSpPr>
          <p:nvPr>
            <p:ph/>
          </p:nvPr>
        </p:nvSpPr>
        <p:spPr>
          <a:xfrm>
            <a:off x="838080" y="1825560"/>
            <a:ext cx="10514160" cy="4349880"/>
          </a:xfrm>
          <a:prstGeom prst="rect">
            <a:avLst/>
          </a:prstGeom>
          <a:noFill/>
          <a:ln w="0">
            <a:noFill/>
          </a:ln>
        </p:spPr>
        <p:txBody>
          <a:bodyPr lIns="90000" tIns="45000" rIns="90000" bIns="45000" anchor="t">
            <a:normAutofit fontScale="88611" lnSpcReduction="10000"/>
          </a:bodyPr>
          <a:lstStyle/>
          <a:p>
            <a:pPr marL="228600" indent="-228600" defTabSz="914400">
              <a:lnSpc>
                <a:spcPct val="90000"/>
              </a:lnSpc>
              <a:spcBef>
                <a:spcPts val="1001"/>
              </a:spcBef>
              <a:buClr>
                <a:srgbClr val="000000"/>
              </a:buClr>
              <a:buFont typeface="Arial"/>
              <a:buChar char="•"/>
            </a:pPr>
            <a:r>
              <a:rPr lang="it-IT" sz="2800" b="0" u="sng" strike="noStrike" spc="-1">
                <a:solidFill>
                  <a:schemeClr val="dk1"/>
                </a:solidFill>
                <a:uFillTx/>
                <a:latin typeface="Calibri"/>
                <a:hlinkClick r:id="rId3"/>
              </a:rPr>
              <a:t>DPR 445/2000 </a:t>
            </a:r>
            <a:r>
              <a:rPr lang="it-IT" sz="2800" b="0" strike="noStrike" spc="-1">
                <a:solidFill>
                  <a:schemeClr val="dk1"/>
                </a:solidFill>
                <a:latin typeface="Calibri"/>
              </a:rPr>
              <a:t>documentazione amministrativa</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Il </a:t>
            </a:r>
            <a:r>
              <a:rPr lang="it-IT" sz="2800" b="0" u="sng" strike="noStrike" spc="-1">
                <a:solidFill>
                  <a:schemeClr val="dk1"/>
                </a:solidFill>
                <a:uFillTx/>
                <a:latin typeface="Calibri"/>
                <a:hlinkClick r:id="rId4"/>
              </a:rPr>
              <a:t>Decreto Legislativo 7 marzo 2005, n. 82 </a:t>
            </a:r>
            <a:r>
              <a:rPr lang="it-IT" sz="2800" b="0" strike="noStrike" spc="-1">
                <a:solidFill>
                  <a:schemeClr val="dk1"/>
                </a:solidFill>
                <a:latin typeface="Calibri"/>
              </a:rPr>
              <a:t>- Il </a:t>
            </a:r>
            <a:r>
              <a:rPr lang="it-IT" sz="2800" b="1" strike="noStrike" spc="-1">
                <a:solidFill>
                  <a:schemeClr val="dk1"/>
                </a:solidFill>
                <a:latin typeface="Calibri"/>
              </a:rPr>
              <a:t>codice dell'amministrazione digitale</a:t>
            </a:r>
            <a:r>
              <a:rPr lang="it-IT" sz="2800" b="0" strike="noStrike" spc="-1">
                <a:solidFill>
                  <a:schemeClr val="dk1"/>
                </a:solidFill>
                <a:latin typeface="Calibri"/>
              </a:rPr>
              <a:t> (CAD) è una norma della </a:t>
            </a:r>
            <a:r>
              <a:rPr lang="it-IT" sz="2800" b="0" u="sng" strike="noStrike" spc="-1">
                <a:solidFill>
                  <a:schemeClr val="dk1"/>
                </a:solidFill>
                <a:uFillTx/>
                <a:latin typeface="Calibri"/>
                <a:hlinkClick r:id="rId5"/>
              </a:rPr>
              <a:t>Repubblica Italiana</a:t>
            </a:r>
            <a:r>
              <a:rPr lang="it-IT" sz="2800" b="0" strike="noStrike" spc="-1">
                <a:solidFill>
                  <a:schemeClr val="dk1"/>
                </a:solidFill>
                <a:latin typeface="Calibri"/>
              </a:rPr>
              <a:t>, </a:t>
            </a:r>
            <a:br>
              <a:rPr sz="2800"/>
            </a:br>
            <a:r>
              <a:rPr lang="it-IT" sz="2800" b="0" strike="noStrike" spc="-1">
                <a:solidFill>
                  <a:schemeClr val="dk1"/>
                </a:solidFill>
                <a:latin typeface="Calibri"/>
              </a:rPr>
              <a:t>Esso costituisce un corpo organico di disposizioni che presiede all'uso dell'</a:t>
            </a:r>
            <a:r>
              <a:rPr lang="it-IT" sz="2800" b="0" u="sng" strike="noStrike" spc="-1">
                <a:solidFill>
                  <a:schemeClr val="dk1"/>
                </a:solidFill>
                <a:uFillTx/>
                <a:latin typeface="Calibri"/>
                <a:hlinkClick r:id="rId6"/>
              </a:rPr>
              <a:t>informatica</a:t>
            </a:r>
            <a:r>
              <a:rPr lang="it-IT" sz="2800" b="0" strike="noStrike" spc="-1">
                <a:solidFill>
                  <a:schemeClr val="dk1"/>
                </a:solidFill>
                <a:latin typeface="Calibri"/>
              </a:rPr>
              <a:t> come strumento privilegiato nei rapporti tra la </a:t>
            </a:r>
            <a:r>
              <a:rPr lang="it-IT" sz="2800" b="0" u="sng" strike="noStrike" spc="-1">
                <a:solidFill>
                  <a:schemeClr val="dk1"/>
                </a:solidFill>
                <a:uFillTx/>
                <a:latin typeface="Calibri"/>
                <a:hlinkClick r:id="rId7"/>
              </a:rPr>
              <a:t>pubblica amministrazione italiana</a:t>
            </a:r>
            <a:r>
              <a:rPr lang="it-IT" sz="2800" b="0" strike="noStrike" spc="-1">
                <a:solidFill>
                  <a:schemeClr val="dk1"/>
                </a:solidFill>
                <a:latin typeface="Calibri"/>
              </a:rPr>
              <a:t> e i cittadini dello Stato. (Wikipedia).</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Modifiche apportate dal </a:t>
            </a:r>
            <a:r>
              <a:rPr lang="it-IT" sz="2800" b="0" u="sng" strike="noStrike" spc="-1">
                <a:solidFill>
                  <a:schemeClr val="dk1"/>
                </a:solidFill>
                <a:uFillTx/>
                <a:latin typeface="Calibri"/>
                <a:hlinkClick r:id="rId8"/>
              </a:rPr>
              <a:t>Decreto Legislativo 30 dicembre 2010, n. 235</a:t>
            </a:r>
            <a:r>
              <a:rPr lang="it-IT" sz="2800" b="0" strike="noStrike" spc="-1">
                <a:solidFill>
                  <a:schemeClr val="dk1"/>
                </a:solidFill>
                <a:latin typeface="Calibri"/>
              </a:rPr>
              <a:t> - "Modifiche ed integrazioni al decreto legislativo 7 marzo 2005, n. 82, recante Codice dell'amministrazione digitale, a norma dell'articolo 33 della legge 18 giugno 2009, n. 69", </a:t>
            </a:r>
            <a:endParaRPr lang="it-IT" sz="2800" b="0" strike="noStrike" spc="-1">
              <a:solidFill>
                <a:srgbClr val="000000"/>
              </a:solidFill>
              <a:latin typeface="Arial"/>
            </a:endParaRPr>
          </a:p>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Ultime modifiche apportate dal </a:t>
            </a:r>
            <a:r>
              <a:rPr lang="it-IT" sz="2800" b="0" u="sng" strike="noStrike" spc="-1">
                <a:solidFill>
                  <a:schemeClr val="dk1"/>
                </a:solidFill>
                <a:uFillTx/>
                <a:latin typeface="Calibri"/>
                <a:hlinkClick r:id="rId8"/>
              </a:rPr>
              <a:t>Decreto Legislativo 6 ottobre 2016, n.179 </a:t>
            </a:r>
            <a:r>
              <a:rPr lang="it-IT" sz="2800" b="0" strike="noStrike" spc="-1">
                <a:solidFill>
                  <a:schemeClr val="dk1"/>
                </a:solidFill>
                <a:latin typeface="Calibri"/>
              </a:rPr>
              <a:t>  e poi con il </a:t>
            </a:r>
            <a:r>
              <a:rPr lang="it-IT" sz="2800" b="0" u="sng" strike="noStrike" spc="-1">
                <a:solidFill>
                  <a:schemeClr val="dk1"/>
                </a:solidFill>
                <a:uFillTx/>
                <a:latin typeface="Calibri"/>
                <a:hlinkClick r:id="rId9"/>
              </a:rPr>
              <a:t>decreto legislativo 13 dicembre 2017 n. 217</a:t>
            </a:r>
            <a:endParaRPr lang="it-IT" sz="2800" b="0" strike="noStrike" spc="-1">
              <a:solidFill>
                <a:srgbClr val="000000"/>
              </a:solidFill>
              <a:latin typeface="Arial"/>
            </a:endParaRPr>
          </a:p>
        </p:txBody>
      </p:sp>
      <p:sp>
        <p:nvSpPr>
          <p:cNvPr id="151" name="Rectangle 3"/>
          <p:cNvSpPr/>
          <p:nvPr/>
        </p:nvSpPr>
        <p:spPr>
          <a:xfrm>
            <a:off x="134282520" y="183600"/>
            <a:ext cx="360" cy="547920"/>
          </a:xfrm>
          <a:prstGeom prst="rect">
            <a:avLst/>
          </a:prstGeom>
          <a:solidFill>
            <a:srgbClr val="F1F1F1"/>
          </a:solidFill>
          <a:ln w="0">
            <a:noFill/>
          </a:ln>
        </p:spPr>
        <p:style>
          <a:lnRef idx="0">
            <a:scrgbClr r="0" g="0" b="0"/>
          </a:lnRef>
          <a:fillRef idx="0">
            <a:scrgbClr r="0" g="0" b="0"/>
          </a:fillRef>
          <a:effectRef idx="0">
            <a:scrgbClr r="0" g="0" b="0"/>
          </a:effectRef>
          <a:fontRef idx="minor"/>
        </p:style>
        <p:txBody>
          <a:bodyPr wrap="none" lIns="0" tIns="0" rIns="0" bIns="0" numCol="1" spcCol="0" anchor="ctr">
            <a:spAutoFit/>
          </a:bodyPr>
          <a:lstStyle/>
          <a:p>
            <a:pPr defTabSz="914400">
              <a:lnSpc>
                <a:spcPct val="100000"/>
              </a:lnSpc>
              <a:tabLst>
                <a:tab pos="0" algn="l"/>
              </a:tabLst>
            </a:pPr>
            <a:br>
              <a:rPr sz="1800"/>
            </a:br>
            <a:endParaRPr lang="it-IT" sz="1800" b="0" strike="noStrike" spc="-1">
              <a:solidFill>
                <a:srgbClr val="000000"/>
              </a:solidFill>
              <a:latin typeface="Arial"/>
            </a:endParaRPr>
          </a:p>
        </p:txBody>
      </p:sp>
      <p:pic>
        <p:nvPicPr>
          <p:cNvPr id="152" name="Picture 2" descr="Agenzia per l´Italia Digitale">
            <a:hlinkClick r:id="rId10"/>
          </p:cNvPr>
          <p:cNvPicPr/>
          <p:nvPr/>
        </p:nvPicPr>
        <p:blipFill>
          <a:blip r:embed="rId11" cstate="print"/>
          <a:stretch/>
        </p:blipFill>
        <p:spPr>
          <a:xfrm>
            <a:off x="4168800" y="166680"/>
            <a:ext cx="3418200" cy="716040"/>
          </a:xfrm>
          <a:prstGeom prst="rect">
            <a:avLst/>
          </a:prstGeom>
          <a:ln w="0">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14676</TotalTime>
  <Words>3478</Words>
  <Application>Microsoft Office PowerPoint</Application>
  <PresentationFormat>Widescreen</PresentationFormat>
  <Paragraphs>383</Paragraphs>
  <Slides>59</Slides>
  <Notes>10</Notes>
  <HiddenSlides>0</HiddenSlides>
  <MMClips>0</MMClips>
  <ScaleCrop>false</ScaleCrop>
  <HeadingPairs>
    <vt:vector size="6" baseType="variant">
      <vt:variant>
        <vt:lpstr>Caratteri utilizzati</vt:lpstr>
      </vt:variant>
      <vt:variant>
        <vt:i4>14</vt:i4>
      </vt:variant>
      <vt:variant>
        <vt:lpstr>Tema</vt:lpstr>
      </vt:variant>
      <vt:variant>
        <vt:i4>3</vt:i4>
      </vt:variant>
      <vt:variant>
        <vt:lpstr>Titoli diapositive</vt:lpstr>
      </vt:variant>
      <vt:variant>
        <vt:i4>59</vt:i4>
      </vt:variant>
    </vt:vector>
  </HeadingPairs>
  <TitlesOfParts>
    <vt:vector size="76" baseType="lpstr">
      <vt:lpstr>Arial Unicode MS</vt:lpstr>
      <vt:lpstr>Algerian</vt:lpstr>
      <vt:lpstr>Arial</vt:lpstr>
      <vt:lpstr>Calibri</vt:lpstr>
      <vt:lpstr>Calibri Light</vt:lpstr>
      <vt:lpstr>Google Sans</vt:lpstr>
      <vt:lpstr>Lora</vt:lpstr>
      <vt:lpstr>OpenSymbol</vt:lpstr>
      <vt:lpstr>RobotoMono-BoldItalic</vt:lpstr>
      <vt:lpstr>RobotoMono-Regular</vt:lpstr>
      <vt:lpstr>Symbol</vt:lpstr>
      <vt:lpstr>Times New Roman</vt:lpstr>
      <vt:lpstr>Titillium Web</vt:lpstr>
      <vt:lpstr>Wingdings</vt:lpstr>
      <vt:lpstr>Tema di Office</vt:lpstr>
      <vt:lpstr>Tema di Office</vt:lpstr>
      <vt:lpstr>Tema di Office</vt:lpstr>
      <vt:lpstr>Presentazione standard di PowerPoint</vt:lpstr>
      <vt:lpstr>Ho un computer,  ho fatto il corso….. e adesso ???  Cosa ci faccio ???? </vt:lpstr>
      <vt:lpstr>Servizi istituzionali on-line del Comune di Orbassano</vt:lpstr>
      <vt:lpstr>Presentazione standard di PowerPoint</vt:lpstr>
      <vt:lpstr>Presentazione standard di PowerPoint</vt:lpstr>
      <vt:lpstr> Ma chi decide quali sistemi utilizzare ?  L’evoluzione tecnologica. La politica Gli interessi economici.  (Quante tessere sanitarie ?? Quante nuove carte d’identità??)</vt:lpstr>
      <vt:lpstr>Presentazione standard di PowerPoint</vt:lpstr>
      <vt:lpstr>Presentazione standard di PowerPoint</vt:lpstr>
      <vt:lpstr> C.A.D. Codice Amministrazione Digitale </vt:lpstr>
      <vt:lpstr>Presentazione standard di PowerPoint</vt:lpstr>
      <vt:lpstr>S.P.I.D.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SPID …. ma fino a quando ????</vt:lpstr>
      <vt:lpstr>Presentazione standard di PowerPoint</vt:lpstr>
      <vt:lpstr>Presentazione standard di PowerPoint</vt:lpstr>
      <vt:lpstr>Presentazione standard di PowerPoint</vt:lpstr>
      <vt:lpstr>Presentazione standard di PowerPoint</vt:lpstr>
      <vt:lpstr>Presentazione standard di PowerPoint</vt:lpstr>
      <vt:lpstr>CIE</vt:lpstr>
      <vt:lpstr>CIE</vt:lpstr>
      <vt:lpstr>Presentazione standard di PowerPoint</vt:lpstr>
      <vt:lpstr>Presentazione standard di PowerPoint</vt:lpstr>
      <vt:lpstr>CNS</vt:lpstr>
      <vt:lpstr>E’ anche presente sulla Tessera Sanitaria unitamente ad una firma elettronica avanzata (ma pochi sanno della sua esistenza, neanche gli Enti preposti). </vt:lpstr>
      <vt:lpstr>Firme elettroniche  Firma digitale </vt:lpstr>
      <vt:lpstr>Tipi di firme elettroniche </vt:lpstr>
      <vt:lpstr>Presentazione standard di PowerPoint</vt:lpstr>
      <vt:lpstr>Presentazione standard di PowerPoint</vt:lpstr>
      <vt:lpstr>Firma digitale dimostrazione di come si firma un documento </vt:lpstr>
      <vt:lpstr>Validità giuridica</vt:lpstr>
      <vt:lpstr>Codice a barre, Qr-code e firma digitale stampabile</vt:lpstr>
      <vt:lpstr>Conservazione dei documenti firmati</vt:lpstr>
      <vt:lpstr>Presentazione standard di PowerPoint</vt:lpstr>
      <vt:lpstr>P.E.C.</vt:lpstr>
      <vt:lpstr>P.E.C. Posta elettronica certificata.</vt:lpstr>
      <vt:lpstr>Presentazione standard di PowerPoint</vt:lpstr>
      <vt:lpstr>Presentazione standard di PowerPoint</vt:lpstr>
      <vt:lpstr>Presentazione standard di PowerPoint</vt:lpstr>
      <vt:lpstr>Presentazione standard di PowerPoint</vt:lpstr>
      <vt:lpstr>P E C    Solo in Italia   -    R E M    Europea</vt:lpstr>
      <vt:lpstr>Presentazione standard di PowerPoint</vt:lpstr>
      <vt:lpstr>Presentazione standard di PowerPoint</vt:lpstr>
      <vt:lpstr>Presentazione standard di PowerPoint</vt:lpstr>
      <vt:lpstr>IndicePA http://www.indicepa.gov.it/   (Indice delle Pec delle Pubbliche Amministrazioni)  INI-PEC www.inipec.gov.it  PEC delle Imprese e dei Professionisti presenti sul territorio italiano: chiunque può accedere alla sezione di ricerca del portale (inipec.gov.it) e cercare l'indirizzo di posta elettronica certificata di proprio interesse.  INAD (6 luglio 2023) Indice Nazionale Domicili Digitali Indicando una Pec come tuo Domicilio digitale riceverai tutte le comunicazioni della Pubblica Amministrazione con valore legale direttamente nella tua casella di posta.</vt:lpstr>
      <vt:lpstr>App   I O</vt:lpstr>
      <vt:lpstr> Riepilogando  Sistemi di accesso che a monte hanno avuto un riconoscimento «certo» della persona. Sono basati su ulteriori controlli come chiave usb, app su cellulare o mail.  - SPID - Sistema Pubblico di Identità Digitale - CIE - Carta Identità Elettronica - CNS - Carta Nazionale dei Servizi… - Firma digitale - PEC - Posta Elettronica Certificata</vt:lpstr>
      <vt:lpstr>Fattura elettronica  31-3-2015</vt:lpstr>
      <vt:lpstr>Presentazione standard di PowerPoint</vt:lpstr>
      <vt:lpstr>AGID  Agenzia per l’Italia Digitale CAD   Codice dell’Amministrazione Digitale D.L. 82/2005</vt:lpstr>
      <vt:lpstr>Accesso ai servizi dell’Agenzia delle entrate Agenzia delle Entrate – 730 precompilato  </vt:lpstr>
      <vt:lpstr>I N P 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 un computer,  ho fatto il corso….. e adesso ???  Cosa ci faccio ????</dc:title>
  <dc:subject/>
  <dc:creator>salvatore</dc:creator>
  <dc:description/>
  <cp:lastModifiedBy>Salvatore Morreale</cp:lastModifiedBy>
  <cp:revision>346</cp:revision>
  <dcterms:created xsi:type="dcterms:W3CDTF">2016-04-22T16:44:22Z</dcterms:created>
  <dcterms:modified xsi:type="dcterms:W3CDTF">2026-02-04T09:27:55Z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10</vt:i4>
  </property>
  <property fmtid="{D5CDD505-2E9C-101B-9397-08002B2CF9AE}" pid="3" name="PresentationFormat">
    <vt:lpwstr>Widescreen</vt:lpwstr>
  </property>
  <property fmtid="{D5CDD505-2E9C-101B-9397-08002B2CF9AE}" pid="4" name="Slides">
    <vt:i4>50</vt:i4>
  </property>
</Properties>
</file>